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23" r:id="rId2"/>
    <p:sldId id="325" r:id="rId3"/>
    <p:sldId id="326" r:id="rId4"/>
    <p:sldId id="294" r:id="rId5"/>
    <p:sldId id="297" r:id="rId6"/>
    <p:sldId id="295" r:id="rId7"/>
    <p:sldId id="296" r:id="rId8"/>
    <p:sldId id="298" r:id="rId9"/>
    <p:sldId id="304" r:id="rId10"/>
    <p:sldId id="305" r:id="rId11"/>
    <p:sldId id="316" r:id="rId12"/>
    <p:sldId id="306" r:id="rId13"/>
    <p:sldId id="260" r:id="rId14"/>
    <p:sldId id="322" r:id="rId15"/>
    <p:sldId id="310" r:id="rId16"/>
    <p:sldId id="311" r:id="rId17"/>
    <p:sldId id="312" r:id="rId18"/>
    <p:sldId id="313" r:id="rId19"/>
    <p:sldId id="314" r:id="rId20"/>
    <p:sldId id="307" r:id="rId21"/>
    <p:sldId id="308" r:id="rId22"/>
    <p:sldId id="309" r:id="rId23"/>
    <p:sldId id="261" r:id="rId24"/>
    <p:sldId id="315" r:id="rId25"/>
    <p:sldId id="317" r:id="rId26"/>
    <p:sldId id="319" r:id="rId27"/>
    <p:sldId id="320" r:id="rId28"/>
    <p:sldId id="321" r:id="rId29"/>
    <p:sldId id="328" r:id="rId30"/>
    <p:sldId id="329" r:id="rId31"/>
    <p:sldId id="330" r:id="rId32"/>
    <p:sldId id="331" r:id="rId33"/>
    <p:sldId id="332" r:id="rId34"/>
    <p:sldId id="333" r:id="rId35"/>
    <p:sldId id="334" r:id="rId36"/>
    <p:sldId id="335" r:id="rId37"/>
    <p:sldId id="336" r:id="rId38"/>
    <p:sldId id="337" r:id="rId39"/>
    <p:sldId id="338" r:id="rId40"/>
    <p:sldId id="339" r:id="rId41"/>
    <p:sldId id="340" r:id="rId42"/>
    <p:sldId id="341" r:id="rId43"/>
    <p:sldId id="346" r:id="rId44"/>
    <p:sldId id="343" r:id="rId45"/>
    <p:sldId id="344" r:id="rId46"/>
  </p:sldIdLst>
  <p:sldSz cx="9144000" cy="6858000" type="screen4x3"/>
  <p:notesSz cx="6858000" cy="9144000"/>
  <p:defaultTextStyle>
    <a:defPPr>
      <a:defRPr lang="hr-H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0000"/>
    <a:srgbClr val="061166"/>
    <a:srgbClr val="3399FF"/>
    <a:srgbClr val="CC9900"/>
    <a:srgbClr val="FFCC00"/>
    <a:srgbClr val="008000"/>
    <a:srgbClr val="0033CC"/>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44" autoAdjust="0"/>
    <p:restoredTop sz="64833" autoAdjust="0"/>
  </p:normalViewPr>
  <p:slideViewPr>
    <p:cSldViewPr>
      <p:cViewPr>
        <p:scale>
          <a:sx n="75" d="100"/>
          <a:sy n="75" d="100"/>
        </p:scale>
        <p:origin x="-984" y="-552"/>
      </p:cViewPr>
      <p:guideLst>
        <p:guide orient="horz" pos="2160"/>
        <p:guide pos="2880"/>
      </p:guideLst>
    </p:cSldViewPr>
  </p:slideViewPr>
  <p:outlineViewPr>
    <p:cViewPr>
      <p:scale>
        <a:sx n="33" d="100"/>
        <a:sy n="33" d="100"/>
      </p:scale>
      <p:origin x="42" y="2424"/>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632" y="77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hr-HR"/>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hr-HR"/>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r-HR" noProof="0" smtClean="0"/>
              <a:t>Click to edit Master text styles</a:t>
            </a:r>
          </a:p>
          <a:p>
            <a:pPr lvl="1"/>
            <a:r>
              <a:rPr lang="hr-HR" noProof="0" smtClean="0"/>
              <a:t>Second level</a:t>
            </a:r>
          </a:p>
          <a:p>
            <a:pPr lvl="2"/>
            <a:r>
              <a:rPr lang="hr-HR" noProof="0" smtClean="0"/>
              <a:t>Third level</a:t>
            </a:r>
          </a:p>
          <a:p>
            <a:pPr lvl="3"/>
            <a:r>
              <a:rPr lang="hr-HR" noProof="0" smtClean="0"/>
              <a:t>Fourth level</a:t>
            </a:r>
          </a:p>
          <a:p>
            <a:pPr lvl="4"/>
            <a:r>
              <a:rPr lang="hr-HR"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hr-H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8FC5CD8-4A6E-4F28-B545-00E3644BB9EE}" type="slidenum">
              <a:rPr lang="hr-HR"/>
              <a:pPr>
                <a:defRPr/>
              </a:pPr>
              <a:t>‹#›</a:t>
            </a:fld>
            <a:endParaRPr lang="hr-H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pPr>
              <a:defRPr/>
            </a:pPr>
            <a:fld id="{78FC5CD8-4A6E-4F28-B545-00E3644BB9EE}" type="slidenum">
              <a:rPr lang="hr-HR" smtClean="0"/>
              <a:pPr>
                <a:defRPr/>
              </a:pPr>
              <a:t>1</a:t>
            </a:fld>
            <a:endParaRPr lang="hr-H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0E0DEE6F-7E4C-4F3F-BE3D-A096B89A54FC}" type="slidenum">
              <a:rPr lang="hr-HR" smtClean="0"/>
              <a:pPr/>
              <a:t>10</a:t>
            </a:fld>
            <a:endParaRPr lang="hr-HR"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46CC429E-90F1-4A25-AF6D-7CA729DC7EF6}" type="slidenum">
              <a:rPr lang="hr-HR" smtClean="0"/>
              <a:pPr/>
              <a:t>11</a:t>
            </a:fld>
            <a:endParaRPr lang="hr-HR"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2B082541-47B1-493A-92FD-13E616113584}" type="slidenum">
              <a:rPr lang="hr-HR" smtClean="0"/>
              <a:pPr/>
              <a:t>12</a:t>
            </a:fld>
            <a:endParaRPr lang="hr-HR"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5E392EE9-14C2-46F2-9388-4EF5368B1160}" type="slidenum">
              <a:rPr lang="hr-HR" smtClean="0"/>
              <a:pPr/>
              <a:t>13</a:t>
            </a:fld>
            <a:endParaRPr lang="hr-HR"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1E87332D-38CD-4E5F-AB1E-2624B1E0B761}" type="slidenum">
              <a:rPr lang="hr-HR" smtClean="0"/>
              <a:pPr/>
              <a:t>14</a:t>
            </a:fld>
            <a:endParaRPr lang="hr-HR"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74D1208C-0B0E-48D9-ACCF-3FEB2F44F17A}" type="slidenum">
              <a:rPr lang="hr-HR" smtClean="0"/>
              <a:pPr/>
              <a:t>15</a:t>
            </a:fld>
            <a:endParaRPr lang="hr-HR"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294E52EE-F3D0-4C58-B1C4-8D945B1C3802}" type="slidenum">
              <a:rPr lang="hr-HR" smtClean="0"/>
              <a:pPr/>
              <a:t>16</a:t>
            </a:fld>
            <a:endParaRPr lang="hr-HR"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1CBDB38F-0C2A-486B-8CCA-DB5A41F6ADB1}" type="slidenum">
              <a:rPr lang="hr-HR" smtClean="0"/>
              <a:pPr/>
              <a:t>17</a:t>
            </a:fld>
            <a:endParaRPr lang="hr-HR" smtClean="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9D655733-7055-431B-8939-7AA3BFAA7F96}" type="slidenum">
              <a:rPr lang="hr-HR" smtClean="0"/>
              <a:pPr/>
              <a:t>18</a:t>
            </a:fld>
            <a:endParaRPr lang="hr-HR" smtClean="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fld id="{6098BC6B-8633-4FCD-889D-A57DBEA43415}" type="slidenum">
              <a:rPr lang="hr-HR" smtClean="0"/>
              <a:pPr/>
              <a:t>19</a:t>
            </a:fld>
            <a:endParaRPr lang="hr-HR" smtClean="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pPr>
              <a:defRPr/>
            </a:pPr>
            <a:fld id="{78FC5CD8-4A6E-4F28-B545-00E3644BB9EE}" type="slidenum">
              <a:rPr lang="hr-HR" smtClean="0"/>
              <a:pPr>
                <a:defRPr/>
              </a:pPr>
              <a:t>2</a:t>
            </a:fld>
            <a:endParaRPr lang="hr-H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2984DC54-9498-4579-9A25-0F12ECCF7ACB}" type="slidenum">
              <a:rPr lang="hr-HR" smtClean="0"/>
              <a:pPr/>
              <a:t>20</a:t>
            </a:fld>
            <a:endParaRPr lang="hr-HR" smtClean="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09401329-5555-4A88-B961-A1BB5D8BDD4B}" type="slidenum">
              <a:rPr lang="hr-HR" smtClean="0"/>
              <a:pPr/>
              <a:t>21</a:t>
            </a:fld>
            <a:endParaRPr lang="hr-HR" smtClean="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3B6BE6AF-B85F-4BA6-A936-41ECA6341E34}" type="slidenum">
              <a:rPr lang="hr-HR" smtClean="0"/>
              <a:pPr/>
              <a:t>22</a:t>
            </a:fld>
            <a:endParaRPr lang="hr-HR" smtClean="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84C53531-673F-4E0C-8E5B-9D16BB4144AD}" type="slidenum">
              <a:rPr lang="hr-HR" smtClean="0"/>
              <a:pPr/>
              <a:t>23</a:t>
            </a:fld>
            <a:endParaRPr lang="hr-HR" smtClean="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r>
              <a:rPr lang="hr-HR" sz="800" smtClean="0">
                <a:solidFill>
                  <a:srgbClr val="606060"/>
                </a:solidFill>
                <a:latin typeface="Bookman Old Style" pitchFamily="18" charset="0"/>
              </a:rPr>
              <a:t>…</a:t>
            </a:r>
            <a:r>
              <a:rPr lang="en-GB" sz="800" smtClean="0">
                <a:solidFill>
                  <a:srgbClr val="606060"/>
                </a:solidFill>
                <a:latin typeface="Bookman Old Style" pitchFamily="18" charset="0"/>
              </a:rPr>
              <a:t>Catalogue of museum objects</a:t>
            </a:r>
            <a:endParaRPr lang="en-US" sz="800" smtClean="0">
              <a:solidFill>
                <a:srgbClr val="606060"/>
              </a:solidFill>
              <a:latin typeface="Bookman Old Style" pitchFamily="18" charset="0"/>
            </a:endParaRPr>
          </a:p>
          <a:p>
            <a:pPr marL="742950" lvl="1" indent="-285750" eaLnBrk="1" hangingPunct="1">
              <a:lnSpc>
                <a:spcPct val="90000"/>
              </a:lnSpc>
            </a:pPr>
            <a:r>
              <a:rPr lang="hr-HR" sz="700" smtClean="0">
                <a:latin typeface="Bookman Old Style" pitchFamily="18" charset="0"/>
              </a:rPr>
              <a:t>The objectives:</a:t>
            </a:r>
          </a:p>
          <a:p>
            <a:pPr eaLnBrk="1" hangingPunct="1">
              <a:lnSpc>
                <a:spcPct val="90000"/>
              </a:lnSpc>
              <a:buFont typeface="Wingdings" pitchFamily="2" charset="2"/>
              <a:buNone/>
            </a:pPr>
            <a:endParaRPr lang="en-GB" sz="700" smtClean="0">
              <a:latin typeface="Bookman Old Style" pitchFamily="18" charset="0"/>
            </a:endParaRPr>
          </a:p>
          <a:p>
            <a:pPr eaLnBrk="1" hangingPunct="1">
              <a:lnSpc>
                <a:spcPct val="90000"/>
              </a:lnSpc>
              <a:buFont typeface="Wingdings" pitchFamily="2" charset="2"/>
              <a:buNone/>
            </a:pPr>
            <a:r>
              <a:rPr lang="en-GB" sz="700" smtClean="0">
                <a:latin typeface="Bookman Old Style" pitchFamily="18" charset="0"/>
              </a:rPr>
              <a:t>to provide that </a:t>
            </a:r>
            <a:r>
              <a:rPr lang="en-GB" sz="700" b="1" smtClean="0">
                <a:latin typeface="Bookman Old Style" pitchFamily="18" charset="0"/>
              </a:rPr>
              <a:t>each museum can catalogue museum objects</a:t>
            </a:r>
            <a:r>
              <a:rPr lang="en-GB" sz="700" smtClean="0">
                <a:latin typeface="Bookman Old Style" pitchFamily="18" charset="0"/>
              </a:rPr>
              <a:t> on its profile page</a:t>
            </a:r>
            <a:endParaRPr lang="hr-HR" sz="700" smtClean="0">
              <a:latin typeface="Bookman Old Style" pitchFamily="18" charset="0"/>
            </a:endParaRPr>
          </a:p>
          <a:p>
            <a:pPr eaLnBrk="1" hangingPunct="1">
              <a:lnSpc>
                <a:spcPct val="90000"/>
              </a:lnSpc>
              <a:buFont typeface="Wingdings" pitchFamily="2" charset="2"/>
              <a:buNone/>
            </a:pPr>
            <a:endParaRPr lang="en-GB" sz="700" smtClean="0">
              <a:latin typeface="Bookman Old Style" pitchFamily="18" charset="0"/>
            </a:endParaRPr>
          </a:p>
          <a:p>
            <a:pPr eaLnBrk="1" hangingPunct="1">
              <a:lnSpc>
                <a:spcPct val="90000"/>
              </a:lnSpc>
              <a:buFont typeface="Wingdings" pitchFamily="2" charset="2"/>
              <a:buNone/>
            </a:pPr>
            <a:r>
              <a:rPr lang="en-GB" sz="700" smtClean="0">
                <a:latin typeface="Bookman Old Style" pitchFamily="18" charset="0"/>
              </a:rPr>
              <a:t>to let you </a:t>
            </a:r>
            <a:r>
              <a:rPr lang="en-GB" sz="700" b="1" smtClean="0">
                <a:latin typeface="Bookman Old Style" pitchFamily="18" charset="0"/>
              </a:rPr>
              <a:t>search across the digital collections of different museums from one point</a:t>
            </a:r>
            <a:endParaRPr lang="hr-HR" sz="700" b="1" smtClean="0">
              <a:latin typeface="Bookman Old Style" pitchFamily="18" charset="0"/>
            </a:endParaRPr>
          </a:p>
          <a:p>
            <a:pPr eaLnBrk="1" hangingPunct="1">
              <a:lnSpc>
                <a:spcPct val="90000"/>
              </a:lnSpc>
              <a:buFont typeface="Wingdings" pitchFamily="2" charset="2"/>
              <a:buNone/>
            </a:pPr>
            <a:endParaRPr lang="en-GB" sz="700" smtClean="0">
              <a:latin typeface="Bookman Old Style" pitchFamily="18" charset="0"/>
            </a:endParaRPr>
          </a:p>
          <a:p>
            <a:pPr eaLnBrk="1" hangingPunct="1">
              <a:lnSpc>
                <a:spcPct val="90000"/>
              </a:lnSpc>
              <a:buFont typeface="Wingdings" pitchFamily="2" charset="2"/>
              <a:buNone/>
            </a:pPr>
            <a:r>
              <a:rPr lang="en-GB" sz="700" smtClean="0">
                <a:latin typeface="Bookman Old Style" pitchFamily="18" charset="0"/>
              </a:rPr>
              <a:t>to present the objects of the individual museum </a:t>
            </a:r>
            <a:r>
              <a:rPr lang="en-GB" sz="700" b="1" smtClean="0">
                <a:latin typeface="Bookman Old Style" pitchFamily="18" charset="0"/>
              </a:rPr>
              <a:t>in the broader context of Croatian museums</a:t>
            </a:r>
            <a:r>
              <a:rPr lang="en-GB" sz="700" smtClean="0">
                <a:latin typeface="Bookman Old Style" pitchFamily="18" charset="0"/>
              </a:rPr>
              <a:t> and collections</a:t>
            </a:r>
            <a:endParaRPr lang="hr-HR" sz="700" smtClean="0">
              <a:latin typeface="Bookman Old Style" pitchFamily="18" charset="0"/>
            </a:endParaRPr>
          </a:p>
          <a:p>
            <a:pPr eaLnBrk="1" hangingPunct="1">
              <a:lnSpc>
                <a:spcPct val="90000"/>
              </a:lnSpc>
              <a:buFont typeface="Wingdings" pitchFamily="2" charset="2"/>
              <a:buNone/>
            </a:pPr>
            <a:endParaRPr lang="en-GB" sz="700" smtClean="0">
              <a:latin typeface="Bookman Old Style" pitchFamily="18" charset="0"/>
            </a:endParaRPr>
          </a:p>
          <a:p>
            <a:pPr eaLnBrk="1" hangingPunct="1">
              <a:lnSpc>
                <a:spcPct val="90000"/>
              </a:lnSpc>
              <a:buFont typeface="Wingdings" pitchFamily="2" charset="2"/>
              <a:buNone/>
            </a:pPr>
            <a:r>
              <a:rPr lang="en-GB" sz="700" smtClean="0">
                <a:latin typeface="Bookman Old Style" pitchFamily="18" charset="0"/>
              </a:rPr>
              <a:t>to create the possibility of </a:t>
            </a:r>
            <a:r>
              <a:rPr lang="en-GB" sz="700" b="1" smtClean="0">
                <a:latin typeface="Bookman Old Style" pitchFamily="18" charset="0"/>
              </a:rPr>
              <a:t>recontextualisation of museum objects</a:t>
            </a:r>
            <a:endParaRPr lang="en-US" sz="700" b="1" smtClean="0">
              <a:latin typeface="Bookman Old Style"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B5434AF0-B0B5-4AFD-8F2E-FC0B5E92BF64}" type="slidenum">
              <a:rPr lang="hr-HR" smtClean="0"/>
              <a:pPr/>
              <a:t>24</a:t>
            </a:fld>
            <a:endParaRPr lang="hr-HR" smtClean="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r>
              <a:rPr lang="hr-HR" sz="800" smtClean="0">
                <a:solidFill>
                  <a:srgbClr val="606060"/>
                </a:solidFill>
                <a:latin typeface="Bookman Old Style" pitchFamily="18" charset="0"/>
              </a:rPr>
              <a:t>…</a:t>
            </a:r>
            <a:r>
              <a:rPr lang="en-GB" sz="800" smtClean="0">
                <a:solidFill>
                  <a:srgbClr val="606060"/>
                </a:solidFill>
                <a:latin typeface="Bookman Old Style" pitchFamily="18" charset="0"/>
              </a:rPr>
              <a:t>Catalogue of museum objects</a:t>
            </a:r>
            <a:endParaRPr lang="en-US" sz="800" smtClean="0">
              <a:solidFill>
                <a:srgbClr val="606060"/>
              </a:solidFill>
              <a:latin typeface="Bookman Old Style" pitchFamily="18" charset="0"/>
            </a:endParaRPr>
          </a:p>
          <a:p>
            <a:pPr eaLnBrk="1" hangingPunct="1">
              <a:lnSpc>
                <a:spcPct val="80000"/>
              </a:lnSpc>
              <a:buFont typeface="Wingdings" pitchFamily="2" charset="2"/>
              <a:buNone/>
            </a:pPr>
            <a:r>
              <a:rPr lang="hr-HR" sz="700" smtClean="0">
                <a:latin typeface="Bookman Old Style" pitchFamily="18" charset="0"/>
              </a:rPr>
              <a:t>S</a:t>
            </a:r>
            <a:r>
              <a:rPr lang="en-GB" sz="700" smtClean="0">
                <a:latin typeface="Bookman Old Style" pitchFamily="18" charset="0"/>
              </a:rPr>
              <a:t>till a </a:t>
            </a:r>
            <a:r>
              <a:rPr lang="en-GB" sz="700" b="1" smtClean="0">
                <a:latin typeface="Bookman Old Style" pitchFamily="18" charset="0"/>
              </a:rPr>
              <a:t>pilot project</a:t>
            </a:r>
            <a:endParaRPr lang="hr-HR" sz="700" b="1" smtClean="0">
              <a:latin typeface="Bookman Old Style" pitchFamily="18" charset="0"/>
            </a:endParaRPr>
          </a:p>
          <a:p>
            <a:pPr eaLnBrk="1" hangingPunct="1">
              <a:lnSpc>
                <a:spcPct val="80000"/>
              </a:lnSpc>
              <a:buFont typeface="Wingdings" pitchFamily="2" charset="2"/>
              <a:buNone/>
            </a:pPr>
            <a:endParaRPr lang="hr-HR" sz="700" smtClean="0">
              <a:latin typeface="Bookman Old Style" pitchFamily="18" charset="0"/>
            </a:endParaRPr>
          </a:p>
          <a:p>
            <a:pPr eaLnBrk="1" hangingPunct="1">
              <a:buFont typeface="Wingdings" pitchFamily="2" charset="2"/>
              <a:buNone/>
            </a:pPr>
            <a:r>
              <a:rPr lang="en-GB" sz="700" smtClean="0">
                <a:latin typeface="Bookman Old Style" pitchFamily="18" charset="0"/>
              </a:rPr>
              <a:t>The </a:t>
            </a:r>
            <a:r>
              <a:rPr lang="hr-HR" sz="700" smtClean="0">
                <a:latin typeface="Bookman Old Style" pitchFamily="18" charset="0"/>
              </a:rPr>
              <a:t>set of </a:t>
            </a:r>
            <a:r>
              <a:rPr lang="en-GB" sz="700" smtClean="0">
                <a:latin typeface="Bookman Old Style" pitchFamily="18" charset="0"/>
              </a:rPr>
              <a:t>data that describe an object correspond</a:t>
            </a:r>
            <a:r>
              <a:rPr lang="hr-HR" sz="700" smtClean="0">
                <a:latin typeface="Bookman Old Style" pitchFamily="18" charset="0"/>
              </a:rPr>
              <a:t>s</a:t>
            </a:r>
            <a:r>
              <a:rPr lang="en-GB" sz="700" smtClean="0">
                <a:latin typeface="Bookman Old Style" pitchFamily="18" charset="0"/>
              </a:rPr>
              <a:t> to the </a:t>
            </a:r>
            <a:r>
              <a:rPr lang="en-GB" sz="700" b="1" smtClean="0">
                <a:latin typeface="Bookman Old Style" pitchFamily="18" charset="0"/>
              </a:rPr>
              <a:t>Object ID categories</a:t>
            </a:r>
            <a:endParaRPr lang="hr-HR" sz="700" b="1" smtClean="0">
              <a:latin typeface="Bookman Old Style" pitchFamily="18" charset="0"/>
            </a:endParaRPr>
          </a:p>
          <a:p>
            <a:pPr eaLnBrk="1" hangingPunct="1">
              <a:lnSpc>
                <a:spcPct val="80000"/>
              </a:lnSpc>
              <a:buFont typeface="Wingdings" pitchFamily="2" charset="2"/>
              <a:buNone/>
            </a:pPr>
            <a:endParaRPr lang="en-GB" sz="700" smtClean="0">
              <a:latin typeface="Bookman Old Style" pitchFamily="18" charset="0"/>
            </a:endParaRPr>
          </a:p>
          <a:p>
            <a:pPr eaLnBrk="1" hangingPunct="1">
              <a:buFont typeface="Wingdings" pitchFamily="2" charset="2"/>
              <a:buNone/>
            </a:pPr>
            <a:r>
              <a:rPr lang="en-GB" sz="700" smtClean="0">
                <a:latin typeface="Bookman Old Style" pitchFamily="18" charset="0"/>
              </a:rPr>
              <a:t>The idea of recycling / reusing the existing photos from the project MHI failed, because of technical reasons</a:t>
            </a:r>
            <a:endParaRPr lang="hr-HR" sz="700" smtClean="0">
              <a:latin typeface="Bookman Old Style" pitchFamily="18" charset="0"/>
            </a:endParaRPr>
          </a:p>
          <a:p>
            <a:pPr eaLnBrk="1" hangingPunct="1">
              <a:lnSpc>
                <a:spcPct val="80000"/>
              </a:lnSpc>
              <a:buFont typeface="Wingdings" pitchFamily="2" charset="2"/>
              <a:buNone/>
            </a:pPr>
            <a:endParaRPr lang="en-GB" sz="700" smtClean="0">
              <a:latin typeface="Bookman Old Style" pitchFamily="18" charset="0"/>
            </a:endParaRPr>
          </a:p>
          <a:p>
            <a:pPr eaLnBrk="1" hangingPunct="1">
              <a:buFont typeface="Wingdings" pitchFamily="2" charset="2"/>
              <a:buNone/>
            </a:pPr>
            <a:r>
              <a:rPr lang="en-GB" sz="700" b="1" smtClean="0">
                <a:latin typeface="Bookman Old Style" pitchFamily="18" charset="0"/>
              </a:rPr>
              <a:t>The automat</a:t>
            </a:r>
            <a:r>
              <a:rPr lang="hr-HR" sz="700" b="1" smtClean="0">
                <a:latin typeface="Bookman Old Style" pitchFamily="18" charset="0"/>
              </a:rPr>
              <a:t>ization of</a:t>
            </a:r>
            <a:r>
              <a:rPr lang="en-GB" sz="700" b="1" smtClean="0">
                <a:latin typeface="Bookman Old Style" pitchFamily="18" charset="0"/>
              </a:rPr>
              <a:t> the system</a:t>
            </a:r>
            <a:r>
              <a:rPr lang="en-GB" sz="700" smtClean="0">
                <a:latin typeface="Bookman Old Style" pitchFamily="18" charset="0"/>
              </a:rPr>
              <a:t> </a:t>
            </a:r>
            <a:r>
              <a:rPr lang="hr-HR" sz="700" smtClean="0">
                <a:latin typeface="Bookman Old Style" pitchFamily="18" charset="0"/>
              </a:rPr>
              <a:t>- </a:t>
            </a:r>
            <a:r>
              <a:rPr lang="en-GB" sz="700" smtClean="0">
                <a:latin typeface="Bookman Old Style" pitchFamily="18" charset="0"/>
              </a:rPr>
              <a:t>the collection management system (M++) is adapted to export a set of data </a:t>
            </a:r>
            <a:r>
              <a:rPr lang="hr-HR" sz="700" smtClean="0">
                <a:latin typeface="Bookman Old Style" pitchFamily="18" charset="0"/>
              </a:rPr>
              <a:t>to</a:t>
            </a:r>
            <a:r>
              <a:rPr lang="en-GB" sz="700" smtClean="0">
                <a:latin typeface="Bookman Old Style" pitchFamily="18" charset="0"/>
              </a:rPr>
              <a:t> XML format which will be transferred into our web application for museum objects.</a:t>
            </a:r>
            <a:endParaRPr lang="hr-HR" sz="700" smtClean="0">
              <a:latin typeface="Bookman Old Style" pitchFamily="18" charset="0"/>
            </a:endParaRPr>
          </a:p>
          <a:p>
            <a:pPr eaLnBrk="1" hangingPunct="1">
              <a:lnSpc>
                <a:spcPct val="80000"/>
              </a:lnSpc>
              <a:buFont typeface="Wingdings" pitchFamily="2" charset="2"/>
              <a:buNone/>
            </a:pPr>
            <a:endParaRPr lang="en-GB" sz="700" smtClean="0">
              <a:latin typeface="Bookman Old Style" pitchFamily="18" charset="0"/>
            </a:endParaRPr>
          </a:p>
          <a:p>
            <a:pPr eaLnBrk="1" hangingPunct="1">
              <a:buFont typeface="Wingdings" pitchFamily="2" charset="2"/>
              <a:buNone/>
            </a:pPr>
            <a:r>
              <a:rPr lang="hr-HR" sz="700" smtClean="0">
                <a:latin typeface="Bookman Old Style" pitchFamily="18" charset="0"/>
              </a:rPr>
              <a:t>T</a:t>
            </a:r>
            <a:r>
              <a:rPr lang="en-GB" sz="700" smtClean="0">
                <a:latin typeface="Bookman Old Style" pitchFamily="18" charset="0"/>
              </a:rPr>
              <a:t>he museums that don't have technological possibility to automate the data export, can send us data and photos in different forms and we will create a record of their object</a:t>
            </a:r>
            <a:endParaRPr lang="en-US" sz="700" smtClean="0">
              <a:latin typeface="Bookman Old Style" pitchFamily="18" charset="0"/>
            </a:endParaRPr>
          </a:p>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653D279D-5822-482C-90AF-F9CC1B73DD55}" type="slidenum">
              <a:rPr lang="hr-HR" smtClean="0"/>
              <a:pPr/>
              <a:t>25</a:t>
            </a:fld>
            <a:endParaRPr lang="hr-HR" smtClean="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C837D7EB-E9CC-4BDF-A4F6-877C418BCE6D}" type="slidenum">
              <a:rPr lang="hr-HR" smtClean="0"/>
              <a:pPr/>
              <a:t>26</a:t>
            </a:fld>
            <a:endParaRPr lang="hr-HR" smtClean="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9BB0581F-2343-4723-915D-CFF05548242A}" type="slidenum">
              <a:rPr lang="hr-HR" smtClean="0"/>
              <a:pPr/>
              <a:t>27</a:t>
            </a:fld>
            <a:endParaRPr lang="hr-HR" smtClean="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039DE6C2-7C77-482D-9311-FF1E473FC886}" type="slidenum">
              <a:rPr lang="hr-HR" smtClean="0"/>
              <a:pPr/>
              <a:t>28</a:t>
            </a:fld>
            <a:endParaRPr lang="hr-HR" smtClean="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pPr eaLnBrk="1" hangingPunct="1">
              <a:buFont typeface="Wingdings" pitchFamily="2" charset="2"/>
              <a:buNone/>
            </a:pPr>
            <a:r>
              <a:rPr lang="hr-HR" sz="1300" smtClean="0"/>
              <a:t>3) </a:t>
            </a:r>
            <a:r>
              <a:rPr lang="en-GB" sz="1300" smtClean="0"/>
              <a:t>MDC as institution with long tradition of professional work </a:t>
            </a:r>
            <a:r>
              <a:rPr lang="hr-HR" sz="1300" smtClean="0"/>
              <a:t>and regular financing </a:t>
            </a:r>
            <a:r>
              <a:rPr lang="en-GB" sz="1300" smtClean="0"/>
              <a:t>is the </a:t>
            </a:r>
            <a:r>
              <a:rPr lang="en-GB" sz="1300" b="1" smtClean="0"/>
              <a:t>warranty for accuracy and consistency of information</a:t>
            </a:r>
            <a:r>
              <a:rPr lang="hr-HR" sz="1300" b="1" smtClean="0"/>
              <a:t> &amp; </a:t>
            </a:r>
            <a:r>
              <a:rPr lang="hr-HR" sz="1300" smtClean="0"/>
              <a:t>for</a:t>
            </a:r>
            <a:r>
              <a:rPr lang="hr-HR" sz="1300" b="1" smtClean="0"/>
              <a:t> </a:t>
            </a:r>
            <a:r>
              <a:rPr lang="hr-HR" sz="1300" smtClean="0"/>
              <a:t>t</a:t>
            </a:r>
            <a:r>
              <a:rPr lang="en-GB" sz="1300" smtClean="0"/>
              <a:t>he </a:t>
            </a:r>
            <a:r>
              <a:rPr lang="en-GB" sz="1300" b="1" smtClean="0"/>
              <a:t>continuity</a:t>
            </a:r>
            <a:r>
              <a:rPr lang="en-GB" sz="1300" smtClean="0"/>
              <a:t> of the project </a:t>
            </a:r>
            <a:endParaRPr lang="hr-HR" sz="1300" smtClean="0"/>
          </a:p>
          <a:p>
            <a:pPr eaLnBrk="1" hangingPunct="1">
              <a:buFont typeface="Wingdings" pitchFamily="2" charset="2"/>
              <a:buNone/>
            </a:pPr>
            <a:r>
              <a:rPr lang="en-GB" sz="1300" u="sng" smtClean="0"/>
              <a:t>That is the core to which different short-term and medium-term projects can be added</a:t>
            </a:r>
            <a:endParaRPr lang="hr-HR" sz="1300" u="sng"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pPr>
              <a:defRPr/>
            </a:pPr>
            <a:fld id="{78FC5CD8-4A6E-4F28-B545-00E3644BB9EE}" type="slidenum">
              <a:rPr lang="hr-HR" smtClean="0"/>
              <a:pPr>
                <a:defRPr/>
              </a:pPr>
              <a:t>29</a:t>
            </a:fld>
            <a:endParaRPr lang="hr-H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pPr>
              <a:defRPr/>
            </a:pPr>
            <a:fld id="{78FC5CD8-4A6E-4F28-B545-00E3644BB9EE}" type="slidenum">
              <a:rPr lang="hr-HR" smtClean="0"/>
              <a:pPr>
                <a:defRPr/>
              </a:pPr>
              <a:t>3</a:t>
            </a:fld>
            <a:endParaRPr lang="hr-H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pPr>
              <a:defRPr/>
            </a:pPr>
            <a:fld id="{78FC5CD8-4A6E-4F28-B545-00E3644BB9EE}" type="slidenum">
              <a:rPr lang="hr-HR" smtClean="0"/>
              <a:pPr>
                <a:defRPr/>
              </a:pPr>
              <a:t>30</a:t>
            </a:fld>
            <a:endParaRPr lang="hr-H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D1290C60-9D53-4C57-B3E1-C7DD7E942A19}" type="slidenum">
              <a:rPr lang="hr-HR" smtClean="0"/>
              <a:pPr/>
              <a:t>4</a:t>
            </a:fld>
            <a:endParaRPr lang="hr-HR"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lnSpc>
                <a:spcPct val="110000"/>
              </a:lnSpc>
              <a:buFont typeface="Wingdings" pitchFamily="2" charset="2"/>
              <a:buNone/>
            </a:pPr>
            <a:r>
              <a:rPr lang="en-GB" b="1" dirty="0" smtClean="0"/>
              <a:t>In the context of the topic of the Conference</a:t>
            </a:r>
            <a:r>
              <a:rPr lang="en-GB" dirty="0" smtClean="0"/>
              <a:t> this is an example of connecting information related to museums that include museum, archive and library material that come from many sources but are processed and presented by one institution.</a:t>
            </a:r>
            <a:endParaRPr lang="hr-HR" dirty="0" smtClean="0"/>
          </a:p>
          <a:p>
            <a:pPr eaLnBrk="1" hangingPunct="1">
              <a:lnSpc>
                <a:spcPct val="110000"/>
              </a:lnSpc>
              <a:buFont typeface="Wingdings" pitchFamily="2" charset="2"/>
              <a:buNone/>
            </a:pPr>
            <a:endParaRPr lang="en-GB" sz="500" dirty="0" smtClean="0"/>
          </a:p>
          <a:p>
            <a:pPr eaLnBrk="1" hangingPunct="1">
              <a:lnSpc>
                <a:spcPct val="110000"/>
              </a:lnSpc>
              <a:buFont typeface="Wingdings" pitchFamily="2" charset="2"/>
              <a:buNone/>
            </a:pPr>
            <a:r>
              <a:rPr lang="en-GB" dirty="0" smtClean="0"/>
              <a:t>Our aim was to create </a:t>
            </a:r>
            <a:r>
              <a:rPr lang="en-GB" b="1" dirty="0" smtClean="0"/>
              <a:t>the system of presentation of museums</a:t>
            </a:r>
            <a:r>
              <a:rPr lang="en-GB" dirty="0" smtClean="0"/>
              <a:t> which will be </a:t>
            </a:r>
            <a:r>
              <a:rPr lang="en-GB" b="1" dirty="0" smtClean="0"/>
              <a:t>based on the existing documentation</a:t>
            </a:r>
            <a:r>
              <a:rPr lang="en-GB" dirty="0" smtClean="0"/>
              <a:t> managed by the MDC, where all the information about a museum, from dispersed sources</a:t>
            </a:r>
            <a:r>
              <a:rPr lang="hr-HR" dirty="0" smtClean="0"/>
              <a:t>,</a:t>
            </a:r>
            <a:r>
              <a:rPr lang="en-GB" dirty="0" smtClean="0"/>
              <a:t> will be connected in a whole presenting the museum, collection, activities, museum objects and individuals.</a:t>
            </a:r>
            <a:endParaRPr lang="hr-HR" dirty="0" smtClean="0"/>
          </a:p>
          <a:p>
            <a:pPr eaLnBrk="1" hangingPunct="1">
              <a:lnSpc>
                <a:spcPct val="110000"/>
              </a:lnSpc>
              <a:buFont typeface="Wingdings" pitchFamily="2" charset="2"/>
              <a:buNone/>
            </a:pPr>
            <a:endParaRPr lang="en-GB" sz="500" dirty="0" smtClean="0"/>
          </a:p>
          <a:p>
            <a:pPr eaLnBrk="1" hangingPunct="1">
              <a:lnSpc>
                <a:spcPct val="110000"/>
              </a:lnSpc>
              <a:buFont typeface="Wingdings" pitchFamily="2" charset="2"/>
              <a:buNone/>
            </a:pPr>
            <a:r>
              <a:rPr lang="en-GB" dirty="0" smtClean="0"/>
              <a:t>At the same time the </a:t>
            </a:r>
            <a:r>
              <a:rPr lang="en-GB" b="1" dirty="0" smtClean="0"/>
              <a:t>system</a:t>
            </a:r>
            <a:r>
              <a:rPr lang="en-GB" dirty="0" smtClean="0"/>
              <a:t> must be </a:t>
            </a:r>
            <a:r>
              <a:rPr lang="en-GB" b="1" dirty="0" smtClean="0"/>
              <a:t>open</a:t>
            </a:r>
            <a:r>
              <a:rPr lang="en-GB" dirty="0" smtClean="0"/>
              <a:t> in order that data from other resources can be added. </a:t>
            </a:r>
            <a:endParaRPr lang="en-US" dirty="0" smtClean="0"/>
          </a:p>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27F44895-B1E6-4B9F-8A82-0B3E67DF9556}" type="slidenum">
              <a:rPr lang="hr-HR" smtClean="0"/>
              <a:pPr/>
              <a:t>5</a:t>
            </a:fld>
            <a:endParaRPr lang="hr-HR"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685800" y="4343400"/>
            <a:ext cx="5486400" cy="4332288"/>
          </a:xfrm>
          <a:noFill/>
          <a:ln/>
        </p:spPr>
        <p:txBody>
          <a:bodyPr/>
          <a:lstStyle/>
          <a:p>
            <a:pPr marL="171450" indent="-171450" eaLnBrk="1" hangingPunct="1">
              <a:lnSpc>
                <a:spcPct val="90000"/>
              </a:lnSpc>
            </a:pPr>
            <a:r>
              <a:rPr lang="en-GB" b="1" dirty="0" smtClean="0"/>
              <a:t>Starting points</a:t>
            </a:r>
            <a:endParaRPr lang="en-GB" dirty="0" smtClean="0"/>
          </a:p>
          <a:p>
            <a:pPr marL="171450" indent="-171450" eaLnBrk="1" hangingPunct="1">
              <a:lnSpc>
                <a:spcPct val="90000"/>
              </a:lnSpc>
            </a:pPr>
            <a:r>
              <a:rPr lang="en-GB" dirty="0" smtClean="0"/>
              <a:t>3) </a:t>
            </a:r>
            <a:r>
              <a:rPr lang="hr-HR" b="1" dirty="0" smtClean="0"/>
              <a:t>MHI</a:t>
            </a:r>
            <a:r>
              <a:rPr lang="hr-HR" dirty="0" smtClean="0"/>
              <a:t> - </a:t>
            </a:r>
            <a:r>
              <a:rPr lang="en-GB" dirty="0" smtClean="0"/>
              <a:t>The project was conceived as a guide through museums, their collections, the most representative segments of their holdings, museum activities and permanent display. About 50 museums have been presented. Because of the obsolescence of early technological approaches </a:t>
            </a:r>
            <a:r>
              <a:rPr lang="hr-HR" dirty="0" smtClean="0"/>
              <a:t>and </a:t>
            </a:r>
            <a:r>
              <a:rPr lang="en-GB" dirty="0" smtClean="0"/>
              <a:t>because the updating was not automated</a:t>
            </a:r>
            <a:r>
              <a:rPr lang="hr-HR" dirty="0" smtClean="0"/>
              <a:t>, </a:t>
            </a:r>
            <a:r>
              <a:rPr lang="en-GB" dirty="0" smtClean="0"/>
              <a:t>we decided to archive the existing situation and to reuse /recycle the existing collection descriptions and digitalized objects in new project</a:t>
            </a:r>
            <a:endParaRPr lang="hr-HR" dirty="0" smtClean="0"/>
          </a:p>
          <a:p>
            <a:pPr marL="171450" indent="-171450" eaLnBrk="1" hangingPunct="1">
              <a:lnSpc>
                <a:spcPct val="90000"/>
              </a:lnSpc>
            </a:pPr>
            <a:endParaRPr lang="en-GB" sz="1000" dirty="0" smtClean="0"/>
          </a:p>
          <a:p>
            <a:pPr marL="171450" indent="-171450" eaLnBrk="1" hangingPunct="1">
              <a:lnSpc>
                <a:spcPct val="90000"/>
              </a:lnSpc>
            </a:pPr>
            <a:r>
              <a:rPr lang="hr-HR" dirty="0" smtClean="0"/>
              <a:t>4) </a:t>
            </a:r>
            <a:r>
              <a:rPr lang="hr-HR" b="1" dirty="0" smtClean="0"/>
              <a:t>Calendar -</a:t>
            </a:r>
            <a:r>
              <a:rPr lang="hr-HR" dirty="0" smtClean="0"/>
              <a:t> </a:t>
            </a:r>
            <a:r>
              <a:rPr lang="en-GB" dirty="0" smtClean="0"/>
              <a:t>The application offer</a:t>
            </a:r>
            <a:r>
              <a:rPr lang="hr-HR" dirty="0" smtClean="0"/>
              <a:t>s</a:t>
            </a:r>
            <a:r>
              <a:rPr lang="en-GB" dirty="0" smtClean="0"/>
              <a:t> the possibility to publish news from museums and, at the same time, to create an archive of events divided in </a:t>
            </a:r>
            <a:r>
              <a:rPr lang="hr-HR" dirty="0" smtClean="0"/>
              <a:t>5 groups</a:t>
            </a:r>
            <a:r>
              <a:rPr lang="en-GB" dirty="0" smtClean="0"/>
              <a:t>. We organized workshops </a:t>
            </a:r>
            <a:r>
              <a:rPr lang="hr-HR" dirty="0" smtClean="0"/>
              <a:t>on </a:t>
            </a:r>
            <a:r>
              <a:rPr lang="en-GB" dirty="0" smtClean="0"/>
              <a:t>how to work in the application and how to prepare the material</a:t>
            </a:r>
            <a:endParaRPr lang="hr-HR" dirty="0" smtClean="0"/>
          </a:p>
          <a:p>
            <a:pPr marL="171450" indent="-171450" eaLnBrk="1" hangingPunct="1">
              <a:lnSpc>
                <a:spcPct val="90000"/>
              </a:lnSpc>
            </a:pPr>
            <a:endParaRPr lang="hr-HR" sz="1000" dirty="0" smtClean="0"/>
          </a:p>
          <a:p>
            <a:pPr marL="171450" indent="-171450" eaLnBrk="1" hangingPunct="1">
              <a:lnSpc>
                <a:spcPct val="90000"/>
              </a:lnSpc>
            </a:pPr>
            <a:r>
              <a:rPr lang="en-GB" dirty="0" smtClean="0"/>
              <a:t>5) </a:t>
            </a:r>
            <a:r>
              <a:rPr lang="en-GB" b="1" dirty="0" smtClean="0"/>
              <a:t>The deficient number</a:t>
            </a:r>
            <a:r>
              <a:rPr lang="en-GB" dirty="0" smtClean="0"/>
              <a:t> of catalogued museum objects in Croatia encouraged us to focus on collection level description and on improvement of data about collections</a:t>
            </a:r>
            <a:r>
              <a:rPr lang="hr-HR" dirty="0" smtClean="0"/>
              <a:t>,</a:t>
            </a:r>
            <a:r>
              <a:rPr lang="en-GB" dirty="0" smtClean="0"/>
              <a:t> which will then serve as the access point to </a:t>
            </a:r>
            <a:r>
              <a:rPr lang="hr-HR" dirty="0" smtClean="0"/>
              <a:t>the catalogue of </a:t>
            </a:r>
            <a:r>
              <a:rPr lang="en-GB" dirty="0" smtClean="0"/>
              <a:t>museum objects, first the highlights of the collection</a:t>
            </a:r>
            <a:endParaRPr lang="hr-HR" dirty="0" smtClean="0"/>
          </a:p>
          <a:p>
            <a:pPr marL="171450" indent="-171450" eaLnBrk="1" hangingPunct="1">
              <a:lnSpc>
                <a:spcPct val="90000"/>
              </a:lnSpc>
            </a:pPr>
            <a:endParaRPr lang="en-GB" sz="1000" dirty="0" smtClean="0"/>
          </a:p>
          <a:p>
            <a:pPr marL="171450" indent="-171450" eaLnBrk="1" hangingPunct="1">
              <a:lnSpc>
                <a:spcPct val="90000"/>
              </a:lnSpc>
            </a:pPr>
            <a:r>
              <a:rPr lang="en-GB" dirty="0" smtClean="0"/>
              <a:t>6) In the meantime</a:t>
            </a:r>
            <a:r>
              <a:rPr lang="hr-HR" dirty="0" smtClean="0"/>
              <a:t>,</a:t>
            </a:r>
            <a:r>
              <a:rPr lang="en-GB" dirty="0" smtClean="0"/>
              <a:t> as the result of </a:t>
            </a:r>
            <a:r>
              <a:rPr lang="en-GB" b="1" dirty="0" smtClean="0"/>
              <a:t>computerization</a:t>
            </a:r>
            <a:r>
              <a:rPr lang="en-GB" dirty="0" smtClean="0"/>
              <a:t> of Croatian museums</a:t>
            </a:r>
            <a:r>
              <a:rPr lang="hr-HR" dirty="0" smtClean="0"/>
              <a:t>,</a:t>
            </a:r>
            <a:r>
              <a:rPr lang="en-GB" dirty="0" smtClean="0"/>
              <a:t> in last 5 years more than 1 million of museum objects were digitized and became potential content of the project.</a:t>
            </a:r>
            <a:endParaRPr lang="hr-HR" dirty="0" smtClean="0"/>
          </a:p>
          <a:p>
            <a:pPr marL="171450" indent="-171450" eaLnBrk="1" hangingPunct="1">
              <a:lnSpc>
                <a:spcPct val="90000"/>
              </a:lnSpc>
            </a:pPr>
            <a:r>
              <a:rPr lang="hr-HR" dirty="0" smtClean="0"/>
              <a:t>7)</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251D2F79-3520-4577-AB27-346A9E1FC5C4}" type="slidenum">
              <a:rPr lang="hr-HR" smtClean="0"/>
              <a:pPr/>
              <a:t>6</a:t>
            </a:fld>
            <a:endParaRPr lang="hr-HR"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buFont typeface="Wingdings" pitchFamily="2" charset="2"/>
              <a:buNone/>
            </a:pPr>
            <a:r>
              <a:rPr lang="hr-HR" sz="700" b="1" dirty="0" smtClean="0">
                <a:latin typeface="Bookman Old Style" pitchFamily="18" charset="0"/>
              </a:rPr>
              <a:t>1. faza:</a:t>
            </a:r>
          </a:p>
          <a:p>
            <a:pPr eaLnBrk="1" hangingPunct="1">
              <a:buFont typeface="Wingdings" pitchFamily="2" charset="2"/>
              <a:buNone/>
            </a:pPr>
            <a:r>
              <a:rPr lang="en-GB" sz="700" b="1" dirty="0" smtClean="0">
                <a:latin typeface="Bookman Old Style" pitchFamily="18" charset="0"/>
              </a:rPr>
              <a:t>Register of museums, galleries and collections</a:t>
            </a:r>
            <a:r>
              <a:rPr lang="en-GB" sz="700" dirty="0" smtClean="0">
                <a:latin typeface="Bookman Old Style" pitchFamily="18" charset="0"/>
              </a:rPr>
              <a:t> in Croatia</a:t>
            </a:r>
            <a:endParaRPr lang="hr-HR" sz="700" dirty="0" smtClean="0">
              <a:latin typeface="Bookman Old Style" pitchFamily="18" charset="0"/>
            </a:endParaRPr>
          </a:p>
          <a:p>
            <a:pPr eaLnBrk="1" hangingPunct="1">
              <a:lnSpc>
                <a:spcPct val="80000"/>
              </a:lnSpc>
              <a:buFont typeface="Wingdings" pitchFamily="2" charset="2"/>
              <a:buNone/>
            </a:pPr>
            <a:r>
              <a:rPr lang="en-GB" sz="700" b="1" dirty="0" smtClean="0">
                <a:latin typeface="Bookman Old Style" pitchFamily="18" charset="0"/>
              </a:rPr>
              <a:t>Museum posters collection</a:t>
            </a:r>
            <a:r>
              <a:rPr lang="en-GB" sz="700" dirty="0" smtClean="0">
                <a:latin typeface="Bookman Old Style" pitchFamily="18" charset="0"/>
              </a:rPr>
              <a:t> (about 9000 </a:t>
            </a:r>
            <a:r>
              <a:rPr lang="hr-HR" sz="700" dirty="0" smtClean="0">
                <a:latin typeface="Bookman Old Style" pitchFamily="18" charset="0"/>
              </a:rPr>
              <a:t>posters</a:t>
            </a:r>
            <a:r>
              <a:rPr lang="en-GB" sz="700" dirty="0" smtClean="0">
                <a:latin typeface="Bookman Old Style" pitchFamily="18" charset="0"/>
              </a:rPr>
              <a:t>, 1900 online; contains posters published by all Croatian museums since 1950s)</a:t>
            </a:r>
            <a:endParaRPr lang="hr-HR" sz="700" dirty="0" smtClean="0">
              <a:latin typeface="Bookman Old Style" pitchFamily="18" charset="0"/>
            </a:endParaRPr>
          </a:p>
          <a:p>
            <a:pPr eaLnBrk="1" hangingPunct="1">
              <a:lnSpc>
                <a:spcPct val="80000"/>
              </a:lnSpc>
              <a:buFont typeface="Wingdings" pitchFamily="2" charset="2"/>
              <a:buNone/>
            </a:pPr>
            <a:r>
              <a:rPr lang="en-GB" sz="700" b="1" dirty="0" smtClean="0">
                <a:latin typeface="Bookman Old Style" pitchFamily="18" charset="0"/>
              </a:rPr>
              <a:t>Library catalogue</a:t>
            </a:r>
            <a:r>
              <a:rPr lang="en-GB" sz="700" dirty="0" smtClean="0">
                <a:latin typeface="Bookman Old Style" pitchFamily="18" charset="0"/>
              </a:rPr>
              <a:t> (about 30000 units in electronic catalogue, of 42000 units; library regularly collects publications published by all Croatian museums since 1950s)</a:t>
            </a:r>
            <a:endParaRPr lang="hr-HR" sz="700" dirty="0" smtClean="0">
              <a:latin typeface="Bookman Old Style" pitchFamily="18" charset="0"/>
            </a:endParaRPr>
          </a:p>
          <a:p>
            <a:pPr eaLnBrk="1" hangingPunct="1">
              <a:lnSpc>
                <a:spcPct val="80000"/>
              </a:lnSpc>
              <a:buFont typeface="Wingdings" pitchFamily="2" charset="2"/>
              <a:buNone/>
            </a:pPr>
            <a:r>
              <a:rPr lang="en-GB" sz="700" b="1" dirty="0" smtClean="0">
                <a:latin typeface="Bookman Old Style" pitchFamily="18" charset="0"/>
              </a:rPr>
              <a:t>The Personal</a:t>
            </a:r>
            <a:r>
              <a:rPr lang="en-GB" sz="700" dirty="0" smtClean="0">
                <a:latin typeface="Bookman Old Style" pitchFamily="18" charset="0"/>
              </a:rPr>
              <a:t> Information </a:t>
            </a:r>
            <a:r>
              <a:rPr lang="en-GB" sz="700" b="1" dirty="0" smtClean="0">
                <a:latin typeface="Bookman Old Style" pitchFamily="18" charset="0"/>
              </a:rPr>
              <a:t>Archive</a:t>
            </a:r>
            <a:r>
              <a:rPr lang="en-GB" sz="700" dirty="0" smtClean="0">
                <a:latin typeface="Bookman Old Style" pitchFamily="18" charset="0"/>
              </a:rPr>
              <a:t> of Croatian distinguished Curators (up to date contains oral history records of 105 curators + text &amp; photos)</a:t>
            </a:r>
            <a:endParaRPr lang="hr-HR" sz="700" dirty="0" smtClean="0">
              <a:latin typeface="Bookman Old Style" pitchFamily="18" charset="0"/>
            </a:endParaRPr>
          </a:p>
          <a:p>
            <a:pPr eaLnBrk="1" hangingPunct="1">
              <a:lnSpc>
                <a:spcPct val="80000"/>
              </a:lnSpc>
              <a:buFont typeface="Wingdings" pitchFamily="2" charset="2"/>
              <a:buNone/>
            </a:pPr>
            <a:r>
              <a:rPr lang="en-GB" sz="700" b="1" dirty="0" smtClean="0">
                <a:latin typeface="Bookman Old Style" pitchFamily="18" charset="0"/>
              </a:rPr>
              <a:t>Calendar of Events</a:t>
            </a:r>
            <a:r>
              <a:rPr lang="en-GB" sz="700" dirty="0" smtClean="0">
                <a:latin typeface="Bookman Old Style" pitchFamily="18" charset="0"/>
              </a:rPr>
              <a:t> (news calendar and activity archive)</a:t>
            </a:r>
            <a:r>
              <a:rPr lang="hr-HR" sz="700" dirty="0" smtClean="0">
                <a:latin typeface="Bookman Old Style" pitchFamily="18" charset="0"/>
              </a:rPr>
              <a:t> </a:t>
            </a:r>
          </a:p>
          <a:p>
            <a:pPr eaLnBrk="1" hangingPunct="1">
              <a:lnSpc>
                <a:spcPct val="80000"/>
              </a:lnSpc>
              <a:buFont typeface="Wingdings" pitchFamily="2" charset="2"/>
              <a:buNone/>
            </a:pPr>
            <a:endParaRPr lang="hr-HR" sz="700" dirty="0" smtClean="0">
              <a:latin typeface="Bookman Old Style"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74C52EAD-600D-4C99-9869-215EEB13A8F8}" type="slidenum">
              <a:rPr lang="hr-HR" smtClean="0"/>
              <a:pPr/>
              <a:t>7</a:t>
            </a:fld>
            <a:endParaRPr lang="hr-HR"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buFont typeface="Wingdings" pitchFamily="2" charset="2"/>
              <a:buChar char="§"/>
            </a:pPr>
            <a:r>
              <a:rPr lang="hr-HR" sz="1200" dirty="0" smtClean="0">
                <a:latin typeface="Bookman Old Style" pitchFamily="18" charset="0"/>
              </a:rPr>
              <a:t>O</a:t>
            </a:r>
            <a:r>
              <a:rPr lang="en-GB" sz="1200" dirty="0" err="1" smtClean="0">
                <a:latin typeface="Bookman Old Style" pitchFamily="18" charset="0"/>
              </a:rPr>
              <a:t>nline</a:t>
            </a:r>
            <a:r>
              <a:rPr lang="en-GB" sz="1200" dirty="0" smtClean="0">
                <a:latin typeface="Bookman Old Style" pitchFamily="18" charset="0"/>
              </a:rPr>
              <a:t> </a:t>
            </a:r>
            <a:r>
              <a:rPr lang="hr-HR" sz="1200" dirty="0" smtClean="0">
                <a:latin typeface="Bookman Old Style" pitchFamily="18" charset="0"/>
              </a:rPr>
              <a:t>p</a:t>
            </a:r>
            <a:r>
              <a:rPr lang="en-GB" sz="1200" dirty="0" err="1" smtClean="0">
                <a:latin typeface="Bookman Old Style" pitchFamily="18" charset="0"/>
              </a:rPr>
              <a:t>ublish</a:t>
            </a:r>
            <a:r>
              <a:rPr lang="hr-HR" sz="1200" dirty="0" smtClean="0">
                <a:latin typeface="Bookman Old Style" pitchFamily="18" charset="0"/>
              </a:rPr>
              <a:t>ing of</a:t>
            </a:r>
            <a:r>
              <a:rPr lang="en-GB" sz="1200" dirty="0" smtClean="0">
                <a:latin typeface="Bookman Old Style" pitchFamily="18" charset="0"/>
              </a:rPr>
              <a:t> the </a:t>
            </a:r>
            <a:r>
              <a:rPr lang="en-GB" sz="1200" b="1" dirty="0" smtClean="0">
                <a:latin typeface="Bookman Old Style" pitchFamily="18" charset="0"/>
              </a:rPr>
              <a:t>Register of museums, collections and treasures owned by religious communities</a:t>
            </a:r>
            <a:r>
              <a:rPr lang="en-GB" sz="1200" dirty="0" smtClean="0">
                <a:latin typeface="Bookman Old Style" pitchFamily="18" charset="0"/>
              </a:rPr>
              <a:t> (managed by the MDC) and </a:t>
            </a:r>
            <a:r>
              <a:rPr lang="hr-HR" sz="1200" dirty="0" smtClean="0">
                <a:latin typeface="Bookman Old Style" pitchFamily="18" charset="0"/>
              </a:rPr>
              <a:t>their </a:t>
            </a:r>
            <a:r>
              <a:rPr lang="en-GB" sz="1200" dirty="0" smtClean="0">
                <a:latin typeface="Bookman Old Style" pitchFamily="18" charset="0"/>
              </a:rPr>
              <a:t>connect</a:t>
            </a:r>
            <a:r>
              <a:rPr lang="hr-HR" sz="1200" dirty="0" smtClean="0">
                <a:latin typeface="Bookman Old Style" pitchFamily="18" charset="0"/>
              </a:rPr>
              <a:t>ion</a:t>
            </a:r>
            <a:r>
              <a:rPr lang="en-GB" sz="1200" dirty="0" smtClean="0">
                <a:latin typeface="Bookman Old Style" pitchFamily="18" charset="0"/>
              </a:rPr>
              <a:t> with museums in unitary presentation of Croatian museum community</a:t>
            </a:r>
            <a:r>
              <a:rPr lang="hr-HR" sz="1200" dirty="0" smtClean="0">
                <a:latin typeface="Bookman Old Style" pitchFamily="18" charset="0"/>
              </a:rPr>
              <a:t>, </a:t>
            </a:r>
            <a:r>
              <a:rPr lang="en-GB" sz="1200" dirty="0" smtClean="0">
                <a:latin typeface="Bookman Old Style" pitchFamily="18" charset="0"/>
              </a:rPr>
              <a:t>but with different search and presentation structure because of specific structure of data about them</a:t>
            </a:r>
            <a:endParaRPr lang="hr-HR" sz="1200" dirty="0" smtClean="0">
              <a:latin typeface="Bookman Old Style" pitchFamily="18" charset="0"/>
            </a:endParaRPr>
          </a:p>
          <a:p>
            <a:pPr eaLnBrk="1" hangingPunct="1">
              <a:lnSpc>
                <a:spcPct val="80000"/>
              </a:lnSpc>
              <a:buFont typeface="Wingdings" pitchFamily="2" charset="2"/>
              <a:buNone/>
            </a:pPr>
            <a:endParaRPr lang="en-GB" sz="1200" dirty="0" smtClean="0">
              <a:latin typeface="Bookman Old Style" pitchFamily="18" charset="0"/>
            </a:endParaRPr>
          </a:p>
          <a:p>
            <a:pPr eaLnBrk="1" hangingPunct="1">
              <a:buFont typeface="Wingdings" pitchFamily="2" charset="2"/>
              <a:buChar char="§"/>
            </a:pPr>
            <a:r>
              <a:rPr lang="hr-HR" sz="1200" dirty="0" smtClean="0">
                <a:latin typeface="Bookman Old Style" pitchFamily="18" charset="0"/>
              </a:rPr>
              <a:t>C</a:t>
            </a:r>
            <a:r>
              <a:rPr lang="en-GB" sz="1200" dirty="0" err="1" smtClean="0">
                <a:latin typeface="Bookman Old Style" pitchFamily="18" charset="0"/>
              </a:rPr>
              <a:t>reat</a:t>
            </a:r>
            <a:r>
              <a:rPr lang="hr-HR" sz="1200" dirty="0" smtClean="0">
                <a:latin typeface="Bookman Old Style" pitchFamily="18" charset="0"/>
              </a:rPr>
              <a:t>ion of </a:t>
            </a:r>
            <a:r>
              <a:rPr lang="hr-HR" sz="1200" b="1" dirty="0" smtClean="0">
                <a:latin typeface="Bookman Old Style" pitchFamily="18" charset="0"/>
              </a:rPr>
              <a:t>VR</a:t>
            </a:r>
            <a:r>
              <a:rPr lang="en-GB" sz="1200" b="1" dirty="0" smtClean="0">
                <a:latin typeface="Bookman Old Style" pitchFamily="18" charset="0"/>
              </a:rPr>
              <a:t> presentation</a:t>
            </a:r>
            <a:r>
              <a:rPr lang="hr-HR" sz="1200" b="1" dirty="0" smtClean="0">
                <a:latin typeface="Bookman Old Style" pitchFamily="18" charset="0"/>
              </a:rPr>
              <a:t>s</a:t>
            </a:r>
            <a:r>
              <a:rPr lang="en-GB" sz="1200" b="1" dirty="0" smtClean="0">
                <a:latin typeface="Bookman Old Style" pitchFamily="18" charset="0"/>
              </a:rPr>
              <a:t> of museum permanent displays</a:t>
            </a:r>
            <a:r>
              <a:rPr lang="en-GB" sz="1200" dirty="0" smtClean="0">
                <a:latin typeface="Bookman Old Style" pitchFamily="18" charset="0"/>
              </a:rPr>
              <a:t> - 10 museums will be presented by the end of the year</a:t>
            </a:r>
            <a:r>
              <a:rPr lang="hr-HR" sz="1200" dirty="0" smtClean="0">
                <a:latin typeface="Bookman Old Style" pitchFamily="18" charset="0"/>
              </a:rPr>
              <a:t> +</a:t>
            </a:r>
            <a:r>
              <a:rPr lang="en-GB" sz="1200" dirty="0" smtClean="0">
                <a:latin typeface="Bookman Old Style" pitchFamily="18" charset="0"/>
              </a:rPr>
              <a:t> links from permanent display to highlights of the collections in the Catalogue of museum objects</a:t>
            </a:r>
            <a:endParaRPr lang="hr-HR" sz="1200" dirty="0" smtClean="0">
              <a:latin typeface="Bookman Old Style" pitchFamily="18" charset="0"/>
            </a:endParaRPr>
          </a:p>
          <a:p>
            <a:pPr eaLnBrk="1" hangingPunct="1">
              <a:lnSpc>
                <a:spcPct val="80000"/>
              </a:lnSpc>
              <a:buFont typeface="Wingdings" pitchFamily="2" charset="2"/>
              <a:buNone/>
            </a:pPr>
            <a:endParaRPr lang="hr-HR" sz="1200" b="1" dirty="0" smtClean="0">
              <a:latin typeface="Bookman Old Style" pitchFamily="18" charset="0"/>
            </a:endParaRPr>
          </a:p>
          <a:p>
            <a:pPr eaLnBrk="1" hangingPunct="1">
              <a:buFont typeface="Wingdings" pitchFamily="2" charset="2"/>
              <a:buChar char="§"/>
            </a:pPr>
            <a:r>
              <a:rPr lang="hr-HR" sz="1200" b="1" dirty="0" smtClean="0">
                <a:latin typeface="Bookman Old Style" pitchFamily="18" charset="0"/>
              </a:rPr>
              <a:t>Catalogue of museum objects</a:t>
            </a:r>
            <a:r>
              <a:rPr lang="hr-HR" sz="1200" dirty="0" smtClean="0">
                <a:latin typeface="Bookman Old Style" pitchFamily="18" charset="0"/>
              </a:rPr>
              <a:t> – </a:t>
            </a:r>
            <a:r>
              <a:rPr lang="en-GB" sz="1200" dirty="0" err="1" smtClean="0">
                <a:latin typeface="Bookman Old Style" pitchFamily="18" charset="0"/>
              </a:rPr>
              <a:t>creat</a:t>
            </a:r>
            <a:r>
              <a:rPr lang="hr-HR" sz="1200" dirty="0" smtClean="0">
                <a:latin typeface="Bookman Old Style" pitchFamily="18" charset="0"/>
              </a:rPr>
              <a:t>ion of </a:t>
            </a:r>
            <a:r>
              <a:rPr lang="en-GB" sz="1200" dirty="0" smtClean="0">
                <a:latin typeface="Bookman Old Style" pitchFamily="18" charset="0"/>
              </a:rPr>
              <a:t>the application for the </a:t>
            </a:r>
            <a:r>
              <a:rPr lang="en-GB" sz="1200" b="1" dirty="0" smtClean="0">
                <a:latin typeface="Bookman Old Style" pitchFamily="18" charset="0"/>
              </a:rPr>
              <a:t>digital repository of museum objects</a:t>
            </a:r>
            <a:r>
              <a:rPr lang="en-GB" sz="1200" dirty="0" smtClean="0">
                <a:latin typeface="Bookman Old Style" pitchFamily="18" charset="0"/>
              </a:rPr>
              <a:t> from different (possibly most of) Croatian museums, using data from museums databases</a:t>
            </a:r>
            <a:endParaRPr lang="hr-HR" sz="1200" dirty="0" smtClean="0">
              <a:latin typeface="Bookman Old Style" pitchFamily="18" charset="0"/>
            </a:endParaRPr>
          </a:p>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2FD49349-3069-443C-B64F-98BA380B1D7B}" type="slidenum">
              <a:rPr lang="hr-HR" smtClean="0"/>
              <a:pPr/>
              <a:t>8</a:t>
            </a:fld>
            <a:endParaRPr lang="hr-HR"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lnSpc>
                <a:spcPct val="130000"/>
              </a:lnSpc>
              <a:buFont typeface="Wingdings" pitchFamily="2" charset="2"/>
              <a:buNone/>
            </a:pPr>
            <a:r>
              <a:rPr lang="hr-HR" smtClean="0"/>
              <a:t>1) </a:t>
            </a:r>
            <a:r>
              <a:rPr lang="en-GB" smtClean="0"/>
              <a:t>Because of limited finances we were forced to keep that structure and to fit into it the project HVM. </a:t>
            </a:r>
            <a:endParaRPr lang="hr-HR" smtClean="0"/>
          </a:p>
          <a:p>
            <a:pPr eaLnBrk="1" hangingPunct="1">
              <a:lnSpc>
                <a:spcPct val="130000"/>
              </a:lnSpc>
              <a:buFont typeface="Wingdings" pitchFamily="2" charset="2"/>
              <a:buNone/>
            </a:pPr>
            <a:r>
              <a:rPr lang="hr-HR" smtClean="0"/>
              <a:t>Nevertheless that was </a:t>
            </a:r>
            <a:r>
              <a:rPr lang="en-GB" smtClean="0"/>
              <a:t>restrictive, </a:t>
            </a:r>
            <a:r>
              <a:rPr lang="hr-HR" smtClean="0"/>
              <a:t>that </a:t>
            </a:r>
            <a:r>
              <a:rPr lang="en-GB" smtClean="0"/>
              <a:t>has </a:t>
            </a:r>
            <a:r>
              <a:rPr lang="hr-HR" smtClean="0"/>
              <a:t>a </a:t>
            </a:r>
            <a:r>
              <a:rPr lang="en-GB" smtClean="0"/>
              <a:t>positive side</a:t>
            </a:r>
            <a:r>
              <a:rPr lang="hr-HR" smtClean="0"/>
              <a:t>: as </a:t>
            </a:r>
            <a:r>
              <a:rPr lang="en-GB" smtClean="0"/>
              <a:t>in the project we use the existing pages in new context - there is no discrepancy in visual display.</a:t>
            </a:r>
            <a:endParaRPr lang="hr-H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14BF709A-3C63-421D-9640-4669726D1D1C}" type="slidenum">
              <a:rPr lang="hr-HR" smtClean="0"/>
              <a:pPr/>
              <a:t>9</a:t>
            </a:fld>
            <a:endParaRPr lang="hr-HR"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17805BF2-F056-4FEA-9287-B433C8BAD68C}" type="slidenum">
              <a:rPr lang="hr-HR"/>
              <a:pPr>
                <a:defRPr/>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1F367C25-5C22-4395-B46B-0BF1A6FDF32B}" type="slidenum">
              <a:rPr lang="hr-HR"/>
              <a:pPr>
                <a:defRPr/>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BB697DFA-A071-4324-A4D7-DCEC40D73044}" type="slidenum">
              <a:rPr lang="hr-HR"/>
              <a:pPr>
                <a:defRPr/>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01FDC013-5C27-4D81-B16D-55498B8E7B48}" type="slidenum">
              <a:rPr lang="hr-HR"/>
              <a:pPr>
                <a:defRPr/>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hr-HR"/>
          </a:p>
        </p:txBody>
      </p:sp>
      <p:sp>
        <p:nvSpPr>
          <p:cNvPr id="5" name="Rectangle 5"/>
          <p:cNvSpPr>
            <a:spLocks noGrp="1" noChangeArrowheads="1"/>
          </p:cNvSpPr>
          <p:nvPr>
            <p:ph type="ftr" sz="quarter" idx="11"/>
          </p:nvPr>
        </p:nvSpPr>
        <p:spPr>
          <a:ln/>
        </p:spPr>
        <p:txBody>
          <a:bodyPr/>
          <a:lstStyle>
            <a:lvl1pPr>
              <a:defRPr/>
            </a:lvl1pPr>
          </a:lstStyle>
          <a:p>
            <a:pPr>
              <a:defRPr/>
            </a:pPr>
            <a:endParaRPr lang="hr-HR"/>
          </a:p>
        </p:txBody>
      </p:sp>
      <p:sp>
        <p:nvSpPr>
          <p:cNvPr id="6" name="Rectangle 6"/>
          <p:cNvSpPr>
            <a:spLocks noGrp="1" noChangeArrowheads="1"/>
          </p:cNvSpPr>
          <p:nvPr>
            <p:ph type="sldNum" sz="quarter" idx="12"/>
          </p:nvPr>
        </p:nvSpPr>
        <p:spPr>
          <a:ln/>
        </p:spPr>
        <p:txBody>
          <a:bodyPr/>
          <a:lstStyle>
            <a:lvl1pPr>
              <a:defRPr/>
            </a:lvl1pPr>
          </a:lstStyle>
          <a:p>
            <a:pPr>
              <a:defRPr/>
            </a:pPr>
            <a:fld id="{A24C8DF7-952E-4FBC-AAF4-254C6063DB0A}" type="slidenum">
              <a:rPr lang="hr-HR"/>
              <a:pPr>
                <a:defRPr/>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hr-HR"/>
          </a:p>
        </p:txBody>
      </p:sp>
      <p:sp>
        <p:nvSpPr>
          <p:cNvPr id="6" name="Rectangle 5"/>
          <p:cNvSpPr>
            <a:spLocks noGrp="1" noChangeArrowheads="1"/>
          </p:cNvSpPr>
          <p:nvPr>
            <p:ph type="ftr" sz="quarter" idx="11"/>
          </p:nvPr>
        </p:nvSpPr>
        <p:spPr>
          <a:ln/>
        </p:spPr>
        <p:txBody>
          <a:bodyPr/>
          <a:lstStyle>
            <a:lvl1pPr>
              <a:defRPr/>
            </a:lvl1pPr>
          </a:lstStyle>
          <a:p>
            <a:pPr>
              <a:defRPr/>
            </a:pPr>
            <a:endParaRPr lang="hr-HR"/>
          </a:p>
        </p:txBody>
      </p:sp>
      <p:sp>
        <p:nvSpPr>
          <p:cNvPr id="7" name="Rectangle 6"/>
          <p:cNvSpPr>
            <a:spLocks noGrp="1" noChangeArrowheads="1"/>
          </p:cNvSpPr>
          <p:nvPr>
            <p:ph type="sldNum" sz="quarter" idx="12"/>
          </p:nvPr>
        </p:nvSpPr>
        <p:spPr>
          <a:ln/>
        </p:spPr>
        <p:txBody>
          <a:bodyPr/>
          <a:lstStyle>
            <a:lvl1pPr>
              <a:defRPr/>
            </a:lvl1pPr>
          </a:lstStyle>
          <a:p>
            <a:pPr>
              <a:defRPr/>
            </a:pPr>
            <a:fld id="{B4FFC1B1-30CF-44B2-80A1-A7E2748EFC56}" type="slidenum">
              <a:rPr lang="hr-HR"/>
              <a:pPr>
                <a:defRPr/>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hr-HR"/>
          </a:p>
        </p:txBody>
      </p:sp>
      <p:sp>
        <p:nvSpPr>
          <p:cNvPr id="8" name="Rectangle 5"/>
          <p:cNvSpPr>
            <a:spLocks noGrp="1" noChangeArrowheads="1"/>
          </p:cNvSpPr>
          <p:nvPr>
            <p:ph type="ftr" sz="quarter" idx="11"/>
          </p:nvPr>
        </p:nvSpPr>
        <p:spPr>
          <a:ln/>
        </p:spPr>
        <p:txBody>
          <a:bodyPr/>
          <a:lstStyle>
            <a:lvl1pPr>
              <a:defRPr/>
            </a:lvl1pPr>
          </a:lstStyle>
          <a:p>
            <a:pPr>
              <a:defRPr/>
            </a:pPr>
            <a:endParaRPr lang="hr-HR"/>
          </a:p>
        </p:txBody>
      </p:sp>
      <p:sp>
        <p:nvSpPr>
          <p:cNvPr id="9" name="Rectangle 6"/>
          <p:cNvSpPr>
            <a:spLocks noGrp="1" noChangeArrowheads="1"/>
          </p:cNvSpPr>
          <p:nvPr>
            <p:ph type="sldNum" sz="quarter" idx="12"/>
          </p:nvPr>
        </p:nvSpPr>
        <p:spPr>
          <a:ln/>
        </p:spPr>
        <p:txBody>
          <a:bodyPr/>
          <a:lstStyle>
            <a:lvl1pPr>
              <a:defRPr/>
            </a:lvl1pPr>
          </a:lstStyle>
          <a:p>
            <a:pPr>
              <a:defRPr/>
            </a:pPr>
            <a:fld id="{771CE56E-D004-4152-894A-6794E8D50F39}" type="slidenum">
              <a:rPr lang="hr-HR"/>
              <a:pPr>
                <a:defRPr/>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hr-HR"/>
          </a:p>
        </p:txBody>
      </p:sp>
      <p:sp>
        <p:nvSpPr>
          <p:cNvPr id="4" name="Rectangle 5"/>
          <p:cNvSpPr>
            <a:spLocks noGrp="1" noChangeArrowheads="1"/>
          </p:cNvSpPr>
          <p:nvPr>
            <p:ph type="ftr" sz="quarter" idx="11"/>
          </p:nvPr>
        </p:nvSpPr>
        <p:spPr>
          <a:ln/>
        </p:spPr>
        <p:txBody>
          <a:bodyPr/>
          <a:lstStyle>
            <a:lvl1pPr>
              <a:defRPr/>
            </a:lvl1pPr>
          </a:lstStyle>
          <a:p>
            <a:pPr>
              <a:defRPr/>
            </a:pPr>
            <a:endParaRPr lang="hr-HR"/>
          </a:p>
        </p:txBody>
      </p:sp>
      <p:sp>
        <p:nvSpPr>
          <p:cNvPr id="5" name="Rectangle 6"/>
          <p:cNvSpPr>
            <a:spLocks noGrp="1" noChangeArrowheads="1"/>
          </p:cNvSpPr>
          <p:nvPr>
            <p:ph type="sldNum" sz="quarter" idx="12"/>
          </p:nvPr>
        </p:nvSpPr>
        <p:spPr>
          <a:ln/>
        </p:spPr>
        <p:txBody>
          <a:bodyPr/>
          <a:lstStyle>
            <a:lvl1pPr>
              <a:defRPr/>
            </a:lvl1pPr>
          </a:lstStyle>
          <a:p>
            <a:pPr>
              <a:defRPr/>
            </a:pPr>
            <a:fld id="{450A7BF2-6291-488A-9628-E4E8C5C2B5DD}" type="slidenum">
              <a:rPr lang="hr-HR"/>
              <a:pPr>
                <a:defRPr/>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r-HR"/>
          </a:p>
        </p:txBody>
      </p:sp>
      <p:sp>
        <p:nvSpPr>
          <p:cNvPr id="3" name="Rectangle 5"/>
          <p:cNvSpPr>
            <a:spLocks noGrp="1" noChangeArrowheads="1"/>
          </p:cNvSpPr>
          <p:nvPr>
            <p:ph type="ftr" sz="quarter" idx="11"/>
          </p:nvPr>
        </p:nvSpPr>
        <p:spPr>
          <a:ln/>
        </p:spPr>
        <p:txBody>
          <a:bodyPr/>
          <a:lstStyle>
            <a:lvl1pPr>
              <a:defRPr/>
            </a:lvl1pPr>
          </a:lstStyle>
          <a:p>
            <a:pPr>
              <a:defRPr/>
            </a:pPr>
            <a:endParaRPr lang="hr-HR"/>
          </a:p>
        </p:txBody>
      </p:sp>
      <p:sp>
        <p:nvSpPr>
          <p:cNvPr id="4" name="Rectangle 6"/>
          <p:cNvSpPr>
            <a:spLocks noGrp="1" noChangeArrowheads="1"/>
          </p:cNvSpPr>
          <p:nvPr>
            <p:ph type="sldNum" sz="quarter" idx="12"/>
          </p:nvPr>
        </p:nvSpPr>
        <p:spPr>
          <a:ln/>
        </p:spPr>
        <p:txBody>
          <a:bodyPr/>
          <a:lstStyle>
            <a:lvl1pPr>
              <a:defRPr/>
            </a:lvl1pPr>
          </a:lstStyle>
          <a:p>
            <a:pPr>
              <a:defRPr/>
            </a:pPr>
            <a:fld id="{CAE9B27A-BEA3-40BD-8209-FD6A0963C239}" type="slidenum">
              <a:rPr lang="hr-HR"/>
              <a:pPr>
                <a:defRPr/>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hr-HR"/>
          </a:p>
        </p:txBody>
      </p:sp>
      <p:sp>
        <p:nvSpPr>
          <p:cNvPr id="6" name="Rectangle 5"/>
          <p:cNvSpPr>
            <a:spLocks noGrp="1" noChangeArrowheads="1"/>
          </p:cNvSpPr>
          <p:nvPr>
            <p:ph type="ftr" sz="quarter" idx="11"/>
          </p:nvPr>
        </p:nvSpPr>
        <p:spPr>
          <a:ln/>
        </p:spPr>
        <p:txBody>
          <a:bodyPr/>
          <a:lstStyle>
            <a:lvl1pPr>
              <a:defRPr/>
            </a:lvl1pPr>
          </a:lstStyle>
          <a:p>
            <a:pPr>
              <a:defRPr/>
            </a:pPr>
            <a:endParaRPr lang="hr-HR"/>
          </a:p>
        </p:txBody>
      </p:sp>
      <p:sp>
        <p:nvSpPr>
          <p:cNvPr id="7" name="Rectangle 6"/>
          <p:cNvSpPr>
            <a:spLocks noGrp="1" noChangeArrowheads="1"/>
          </p:cNvSpPr>
          <p:nvPr>
            <p:ph type="sldNum" sz="quarter" idx="12"/>
          </p:nvPr>
        </p:nvSpPr>
        <p:spPr>
          <a:ln/>
        </p:spPr>
        <p:txBody>
          <a:bodyPr/>
          <a:lstStyle>
            <a:lvl1pPr>
              <a:defRPr/>
            </a:lvl1pPr>
          </a:lstStyle>
          <a:p>
            <a:pPr>
              <a:defRPr/>
            </a:pPr>
            <a:fld id="{43E25FCA-5F46-466C-96E7-B29D6E9147F0}" type="slidenum">
              <a:rPr lang="hr-HR"/>
              <a:pPr>
                <a:defRPr/>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hr-HR"/>
          </a:p>
        </p:txBody>
      </p:sp>
      <p:sp>
        <p:nvSpPr>
          <p:cNvPr id="6" name="Rectangle 5"/>
          <p:cNvSpPr>
            <a:spLocks noGrp="1" noChangeArrowheads="1"/>
          </p:cNvSpPr>
          <p:nvPr>
            <p:ph type="ftr" sz="quarter" idx="11"/>
          </p:nvPr>
        </p:nvSpPr>
        <p:spPr>
          <a:ln/>
        </p:spPr>
        <p:txBody>
          <a:bodyPr/>
          <a:lstStyle>
            <a:lvl1pPr>
              <a:defRPr/>
            </a:lvl1pPr>
          </a:lstStyle>
          <a:p>
            <a:pPr>
              <a:defRPr/>
            </a:pPr>
            <a:endParaRPr lang="hr-HR"/>
          </a:p>
        </p:txBody>
      </p:sp>
      <p:sp>
        <p:nvSpPr>
          <p:cNvPr id="7" name="Rectangle 6"/>
          <p:cNvSpPr>
            <a:spLocks noGrp="1" noChangeArrowheads="1"/>
          </p:cNvSpPr>
          <p:nvPr>
            <p:ph type="sldNum" sz="quarter" idx="12"/>
          </p:nvPr>
        </p:nvSpPr>
        <p:spPr>
          <a:ln/>
        </p:spPr>
        <p:txBody>
          <a:bodyPr/>
          <a:lstStyle>
            <a:lvl1pPr>
              <a:defRPr/>
            </a:lvl1pPr>
          </a:lstStyle>
          <a:p>
            <a:pPr>
              <a:defRPr/>
            </a:pPr>
            <a:fld id="{15CA9BDC-4A52-4BD7-A37D-EB1CFABAD59F}" type="slidenum">
              <a:rPr lang="hr-HR"/>
              <a:pPr>
                <a:defRPr/>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r-H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hr-H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hr-H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CA29FAC-51E4-408B-90AF-C2A383D18B89}" type="slidenum">
              <a:rPr lang="hr-HR"/>
              <a:pPr>
                <a:defRPr/>
              </a:pPr>
              <a:t>‹#›</a:t>
            </a:fld>
            <a:endParaRPr lang="hr-H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7.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mdc.hr/muzeji.asp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www.mdc.hr/"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novena.hr/vr/mdc/narona/index.html"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5"/>
          <p:cNvPicPr>
            <a:picLocks noChangeAspect="1" noChangeArrowheads="1"/>
          </p:cNvPicPr>
          <p:nvPr/>
        </p:nvPicPr>
        <p:blipFill>
          <a:blip r:embed="rId3" cstate="print"/>
          <a:srcRect/>
          <a:stretch>
            <a:fillRect/>
          </a:stretch>
        </p:blipFill>
        <p:spPr bwMode="auto">
          <a:xfrm>
            <a:off x="395288" y="1573213"/>
            <a:ext cx="8424862" cy="3949700"/>
          </a:xfrm>
          <a:prstGeom prst="rect">
            <a:avLst/>
          </a:prstGeom>
          <a:noFill/>
          <a:ln w="9525">
            <a:noFill/>
            <a:miter lim="800000"/>
            <a:headEnd/>
            <a:tailEnd/>
          </a:ln>
        </p:spPr>
      </p:pic>
      <p:sp>
        <p:nvSpPr>
          <p:cNvPr id="4" name="TextBox 3"/>
          <p:cNvSpPr txBox="1">
            <a:spLocks noChangeArrowheads="1"/>
          </p:cNvSpPr>
          <p:nvPr/>
        </p:nvSpPr>
        <p:spPr bwMode="auto">
          <a:xfrm>
            <a:off x="1692275" y="3284538"/>
            <a:ext cx="322263" cy="369887"/>
          </a:xfrm>
          <a:prstGeom prst="rect">
            <a:avLst/>
          </a:prstGeom>
          <a:noFill/>
          <a:ln w="9525">
            <a:noFill/>
            <a:miter lim="800000"/>
            <a:headEnd/>
            <a:tailEnd/>
          </a:ln>
        </p:spPr>
        <p:txBody>
          <a:bodyPr wrap="none">
            <a:spAutoFit/>
          </a:bodyPr>
          <a:lstStyle/>
          <a:p>
            <a:r>
              <a:rPr lang="hr-HR">
                <a:latin typeface="Letter Gothic Std" pitchFamily="49" charset="0"/>
              </a:rPr>
              <a:t>u</a:t>
            </a:r>
          </a:p>
        </p:txBody>
      </p:sp>
      <p:sp>
        <p:nvSpPr>
          <p:cNvPr id="5" name="TextBox 4"/>
          <p:cNvSpPr txBox="1">
            <a:spLocks noChangeArrowheads="1"/>
          </p:cNvSpPr>
          <p:nvPr/>
        </p:nvSpPr>
        <p:spPr bwMode="auto">
          <a:xfrm>
            <a:off x="6732588" y="549275"/>
            <a:ext cx="322262" cy="368300"/>
          </a:xfrm>
          <a:prstGeom prst="rect">
            <a:avLst/>
          </a:prstGeom>
          <a:noFill/>
          <a:ln w="9525">
            <a:noFill/>
            <a:miter lim="800000"/>
            <a:headEnd/>
            <a:tailEnd/>
          </a:ln>
        </p:spPr>
        <p:txBody>
          <a:bodyPr wrap="none">
            <a:spAutoFit/>
          </a:bodyPr>
          <a:lstStyle/>
          <a:p>
            <a:r>
              <a:rPr lang="hr-HR">
                <a:latin typeface="Letter Gothic Std" pitchFamily="49" charset="0"/>
              </a:rPr>
              <a:t>M</a:t>
            </a:r>
          </a:p>
        </p:txBody>
      </p:sp>
      <p:sp>
        <p:nvSpPr>
          <p:cNvPr id="6" name="TextBox 5"/>
          <p:cNvSpPr txBox="1">
            <a:spLocks noChangeArrowheads="1"/>
          </p:cNvSpPr>
          <p:nvPr/>
        </p:nvSpPr>
        <p:spPr bwMode="auto">
          <a:xfrm>
            <a:off x="4732338" y="2365375"/>
            <a:ext cx="322262" cy="369888"/>
          </a:xfrm>
          <a:prstGeom prst="rect">
            <a:avLst/>
          </a:prstGeom>
          <a:noFill/>
          <a:ln w="9525">
            <a:noFill/>
            <a:miter lim="800000"/>
            <a:headEnd/>
            <a:tailEnd/>
          </a:ln>
        </p:spPr>
        <p:txBody>
          <a:bodyPr wrap="none">
            <a:spAutoFit/>
          </a:bodyPr>
          <a:lstStyle/>
          <a:p>
            <a:r>
              <a:rPr lang="hr-HR" dirty="0">
                <a:latin typeface="Letter Gothic Std" pitchFamily="49" charset="0"/>
              </a:rPr>
              <a:t>e</a:t>
            </a:r>
          </a:p>
        </p:txBody>
      </p:sp>
      <p:sp>
        <p:nvSpPr>
          <p:cNvPr id="7" name="TextBox 6"/>
          <p:cNvSpPr txBox="1">
            <a:spLocks noChangeArrowheads="1"/>
          </p:cNvSpPr>
          <p:nvPr/>
        </p:nvSpPr>
        <p:spPr bwMode="auto">
          <a:xfrm>
            <a:off x="3708400" y="1412875"/>
            <a:ext cx="322263" cy="369888"/>
          </a:xfrm>
          <a:prstGeom prst="rect">
            <a:avLst/>
          </a:prstGeom>
          <a:noFill/>
          <a:ln w="9525">
            <a:noFill/>
            <a:miter lim="800000"/>
            <a:headEnd/>
            <a:tailEnd/>
          </a:ln>
        </p:spPr>
        <p:txBody>
          <a:bodyPr wrap="none">
            <a:spAutoFit/>
          </a:bodyPr>
          <a:lstStyle/>
          <a:p>
            <a:r>
              <a:rPr lang="hr-HR">
                <a:latin typeface="Letter Gothic Std" pitchFamily="49" charset="0"/>
              </a:rPr>
              <a:t>z</a:t>
            </a:r>
          </a:p>
        </p:txBody>
      </p:sp>
      <p:sp>
        <p:nvSpPr>
          <p:cNvPr id="8" name="TextBox 7"/>
          <p:cNvSpPr txBox="1">
            <a:spLocks noChangeArrowheads="1"/>
          </p:cNvSpPr>
          <p:nvPr/>
        </p:nvSpPr>
        <p:spPr bwMode="auto">
          <a:xfrm>
            <a:off x="2268538" y="549275"/>
            <a:ext cx="322262" cy="368300"/>
          </a:xfrm>
          <a:prstGeom prst="rect">
            <a:avLst/>
          </a:prstGeom>
          <a:noFill/>
          <a:ln w="9525">
            <a:noFill/>
            <a:miter lim="800000"/>
            <a:headEnd/>
            <a:tailEnd/>
          </a:ln>
        </p:spPr>
        <p:txBody>
          <a:bodyPr wrap="none">
            <a:spAutoFit/>
          </a:bodyPr>
          <a:lstStyle/>
          <a:p>
            <a:r>
              <a:rPr lang="hr-HR">
                <a:latin typeface="Letter Gothic Std" pitchFamily="49" charset="0"/>
              </a:rPr>
              <a:t>j</a:t>
            </a:r>
          </a:p>
        </p:txBody>
      </p:sp>
      <p:sp>
        <p:nvSpPr>
          <p:cNvPr id="9" name="TextBox 8"/>
          <p:cNvSpPr txBox="1">
            <a:spLocks noChangeArrowheads="1"/>
          </p:cNvSpPr>
          <p:nvPr/>
        </p:nvSpPr>
        <p:spPr bwMode="auto">
          <a:xfrm>
            <a:off x="7092950" y="1989138"/>
            <a:ext cx="322263" cy="368300"/>
          </a:xfrm>
          <a:prstGeom prst="rect">
            <a:avLst/>
          </a:prstGeom>
          <a:noFill/>
          <a:ln w="9525">
            <a:noFill/>
            <a:miter lim="800000"/>
            <a:headEnd/>
            <a:tailEnd/>
          </a:ln>
        </p:spPr>
        <p:txBody>
          <a:bodyPr wrap="none">
            <a:spAutoFit/>
          </a:bodyPr>
          <a:lstStyle/>
          <a:p>
            <a:r>
              <a:rPr lang="hr-HR">
                <a:latin typeface="Letter Gothic Std" pitchFamily="49" charset="0"/>
              </a:rPr>
              <a:t>s</a:t>
            </a:r>
          </a:p>
        </p:txBody>
      </p:sp>
      <p:sp>
        <p:nvSpPr>
          <p:cNvPr id="10" name="TextBox 9"/>
          <p:cNvSpPr txBox="1">
            <a:spLocks noChangeArrowheads="1"/>
          </p:cNvSpPr>
          <p:nvPr/>
        </p:nvSpPr>
        <p:spPr bwMode="auto">
          <a:xfrm>
            <a:off x="3276600" y="5805488"/>
            <a:ext cx="322263" cy="369887"/>
          </a:xfrm>
          <a:prstGeom prst="rect">
            <a:avLst/>
          </a:prstGeom>
          <a:noFill/>
          <a:ln w="9525">
            <a:noFill/>
            <a:miter lim="800000"/>
            <a:headEnd/>
            <a:tailEnd/>
          </a:ln>
        </p:spPr>
        <p:txBody>
          <a:bodyPr wrap="none">
            <a:spAutoFit/>
          </a:bodyPr>
          <a:lstStyle/>
          <a:p>
            <a:r>
              <a:rPr lang="hr-HR">
                <a:latin typeface="Letter Gothic Std" pitchFamily="49" charset="0"/>
              </a:rPr>
              <a:t>i</a:t>
            </a:r>
          </a:p>
        </p:txBody>
      </p:sp>
      <p:sp>
        <p:nvSpPr>
          <p:cNvPr id="11" name="TextBox 10"/>
          <p:cNvSpPr txBox="1">
            <a:spLocks noChangeArrowheads="1"/>
          </p:cNvSpPr>
          <p:nvPr/>
        </p:nvSpPr>
        <p:spPr bwMode="auto">
          <a:xfrm>
            <a:off x="5795963" y="2492375"/>
            <a:ext cx="327025" cy="369888"/>
          </a:xfrm>
          <a:prstGeom prst="rect">
            <a:avLst/>
          </a:prstGeom>
          <a:noFill/>
          <a:ln w="9525">
            <a:noFill/>
            <a:miter lim="800000"/>
            <a:headEnd/>
            <a:tailEnd/>
          </a:ln>
        </p:spPr>
        <p:txBody>
          <a:bodyPr wrap="none">
            <a:spAutoFit/>
          </a:bodyPr>
          <a:lstStyle/>
          <a:p>
            <a:r>
              <a:rPr lang="hr-HR">
                <a:latin typeface="Letter Gothic Std" pitchFamily="49" charset="0"/>
              </a:rPr>
              <a:t>k</a:t>
            </a:r>
          </a:p>
        </p:txBody>
      </p:sp>
      <p:sp>
        <p:nvSpPr>
          <p:cNvPr id="12" name="TextBox 11"/>
          <p:cNvSpPr txBox="1">
            <a:spLocks noChangeArrowheads="1"/>
          </p:cNvSpPr>
          <p:nvPr/>
        </p:nvSpPr>
        <p:spPr bwMode="auto">
          <a:xfrm>
            <a:off x="3924300" y="4437063"/>
            <a:ext cx="322263" cy="369887"/>
          </a:xfrm>
          <a:prstGeom prst="rect">
            <a:avLst/>
          </a:prstGeom>
          <a:noFill/>
          <a:ln w="9525">
            <a:noFill/>
            <a:miter lim="800000"/>
            <a:headEnd/>
            <a:tailEnd/>
          </a:ln>
        </p:spPr>
        <p:txBody>
          <a:bodyPr wrap="none">
            <a:spAutoFit/>
          </a:bodyPr>
          <a:lstStyle/>
          <a:p>
            <a:r>
              <a:rPr lang="hr-HR">
                <a:latin typeface="Letter Gothic Std" pitchFamily="49" charset="0"/>
              </a:rPr>
              <a:t>o</a:t>
            </a:r>
          </a:p>
        </p:txBody>
      </p:sp>
      <p:sp>
        <p:nvSpPr>
          <p:cNvPr id="13" name="TextBox 12"/>
          <p:cNvSpPr txBox="1">
            <a:spLocks noChangeArrowheads="1"/>
          </p:cNvSpPr>
          <p:nvPr/>
        </p:nvSpPr>
        <p:spPr bwMode="auto">
          <a:xfrm>
            <a:off x="2700338" y="3789363"/>
            <a:ext cx="327025" cy="368300"/>
          </a:xfrm>
          <a:prstGeom prst="rect">
            <a:avLst/>
          </a:prstGeom>
          <a:noFill/>
          <a:ln w="9525">
            <a:noFill/>
            <a:miter lim="800000"/>
            <a:headEnd/>
            <a:tailEnd/>
          </a:ln>
        </p:spPr>
        <p:txBody>
          <a:bodyPr wrap="none">
            <a:spAutoFit/>
          </a:bodyPr>
          <a:lstStyle/>
          <a:p>
            <a:r>
              <a:rPr lang="hr-HR">
                <a:latin typeface="Letter Gothic Std" pitchFamily="49" charset="0"/>
              </a:rPr>
              <a:t>d</a:t>
            </a:r>
          </a:p>
        </p:txBody>
      </p:sp>
      <p:sp>
        <p:nvSpPr>
          <p:cNvPr id="14" name="TextBox 13"/>
          <p:cNvSpPr txBox="1">
            <a:spLocks noChangeArrowheads="1"/>
          </p:cNvSpPr>
          <p:nvPr/>
        </p:nvSpPr>
        <p:spPr bwMode="auto">
          <a:xfrm>
            <a:off x="7956550" y="1557338"/>
            <a:ext cx="322263" cy="368300"/>
          </a:xfrm>
          <a:prstGeom prst="rect">
            <a:avLst/>
          </a:prstGeom>
          <a:noFill/>
          <a:ln w="9525">
            <a:noFill/>
            <a:miter lim="800000"/>
            <a:headEnd/>
            <a:tailEnd/>
          </a:ln>
        </p:spPr>
        <p:txBody>
          <a:bodyPr wrap="none">
            <a:spAutoFit/>
          </a:bodyPr>
          <a:lstStyle/>
          <a:p>
            <a:r>
              <a:rPr lang="hr-HR">
                <a:latin typeface="Letter Gothic Std" pitchFamily="49" charset="0"/>
              </a:rPr>
              <a:t>u</a:t>
            </a:r>
          </a:p>
        </p:txBody>
      </p:sp>
      <p:sp>
        <p:nvSpPr>
          <p:cNvPr id="15" name="TextBox 14"/>
          <p:cNvSpPr txBox="1">
            <a:spLocks noChangeArrowheads="1"/>
          </p:cNvSpPr>
          <p:nvPr/>
        </p:nvSpPr>
        <p:spPr bwMode="auto">
          <a:xfrm>
            <a:off x="611188" y="836613"/>
            <a:ext cx="327025" cy="369887"/>
          </a:xfrm>
          <a:prstGeom prst="rect">
            <a:avLst/>
          </a:prstGeom>
          <a:noFill/>
          <a:ln w="9525">
            <a:noFill/>
            <a:miter lim="800000"/>
            <a:headEnd/>
            <a:tailEnd/>
          </a:ln>
        </p:spPr>
        <p:txBody>
          <a:bodyPr wrap="none">
            <a:spAutoFit/>
          </a:bodyPr>
          <a:lstStyle/>
          <a:p>
            <a:r>
              <a:rPr lang="hr-HR">
                <a:latin typeface="Letter Gothic Std" pitchFamily="49" charset="0"/>
              </a:rPr>
              <a:t>k</a:t>
            </a:r>
          </a:p>
        </p:txBody>
      </p:sp>
      <p:sp>
        <p:nvSpPr>
          <p:cNvPr id="16" name="TextBox 15"/>
          <p:cNvSpPr txBox="1">
            <a:spLocks noChangeArrowheads="1"/>
          </p:cNvSpPr>
          <p:nvPr/>
        </p:nvSpPr>
        <p:spPr bwMode="auto">
          <a:xfrm>
            <a:off x="395288" y="4941888"/>
            <a:ext cx="322262" cy="368300"/>
          </a:xfrm>
          <a:prstGeom prst="rect">
            <a:avLst/>
          </a:prstGeom>
          <a:noFill/>
          <a:ln w="9525">
            <a:noFill/>
            <a:miter lim="800000"/>
            <a:headEnd/>
            <a:tailEnd/>
          </a:ln>
        </p:spPr>
        <p:txBody>
          <a:bodyPr wrap="none">
            <a:spAutoFit/>
          </a:bodyPr>
          <a:lstStyle/>
          <a:p>
            <a:r>
              <a:rPr lang="hr-HR">
                <a:latin typeface="Letter Gothic Std" pitchFamily="49" charset="0"/>
              </a:rPr>
              <a:t>e</a:t>
            </a:r>
          </a:p>
        </p:txBody>
      </p:sp>
      <p:sp>
        <p:nvSpPr>
          <p:cNvPr id="17" name="TextBox 16"/>
          <p:cNvSpPr txBox="1">
            <a:spLocks noChangeArrowheads="1"/>
          </p:cNvSpPr>
          <p:nvPr/>
        </p:nvSpPr>
        <p:spPr bwMode="auto">
          <a:xfrm>
            <a:off x="4572000" y="5373688"/>
            <a:ext cx="322263" cy="368300"/>
          </a:xfrm>
          <a:prstGeom prst="rect">
            <a:avLst/>
          </a:prstGeom>
          <a:noFill/>
          <a:ln w="9525">
            <a:noFill/>
            <a:miter lim="800000"/>
            <a:headEnd/>
            <a:tailEnd/>
          </a:ln>
        </p:spPr>
        <p:txBody>
          <a:bodyPr wrap="none">
            <a:spAutoFit/>
          </a:bodyPr>
          <a:lstStyle/>
          <a:p>
            <a:r>
              <a:rPr lang="hr-HR">
                <a:latin typeface="Letter Gothic Std" pitchFamily="49" charset="0"/>
              </a:rPr>
              <a:t>m</a:t>
            </a:r>
          </a:p>
        </p:txBody>
      </p:sp>
      <p:sp>
        <p:nvSpPr>
          <p:cNvPr id="18" name="TextBox 17"/>
          <p:cNvSpPr txBox="1">
            <a:spLocks noChangeArrowheads="1"/>
          </p:cNvSpPr>
          <p:nvPr/>
        </p:nvSpPr>
        <p:spPr bwMode="auto">
          <a:xfrm>
            <a:off x="8172450" y="3789363"/>
            <a:ext cx="322263" cy="368300"/>
          </a:xfrm>
          <a:prstGeom prst="rect">
            <a:avLst/>
          </a:prstGeom>
          <a:noFill/>
          <a:ln w="9525">
            <a:noFill/>
            <a:miter lim="800000"/>
            <a:headEnd/>
            <a:tailEnd/>
          </a:ln>
        </p:spPr>
        <p:txBody>
          <a:bodyPr wrap="none">
            <a:spAutoFit/>
          </a:bodyPr>
          <a:lstStyle/>
          <a:p>
            <a:r>
              <a:rPr lang="hr-HR">
                <a:latin typeface="Letter Gothic Std" pitchFamily="49" charset="0"/>
              </a:rPr>
              <a:t>t</a:t>
            </a:r>
          </a:p>
        </p:txBody>
      </p:sp>
      <p:sp>
        <p:nvSpPr>
          <p:cNvPr id="19" name="TextBox 18"/>
          <p:cNvSpPr txBox="1">
            <a:spLocks noChangeArrowheads="1"/>
          </p:cNvSpPr>
          <p:nvPr/>
        </p:nvSpPr>
        <p:spPr bwMode="auto">
          <a:xfrm>
            <a:off x="5076825" y="765175"/>
            <a:ext cx="322263" cy="368300"/>
          </a:xfrm>
          <a:prstGeom prst="rect">
            <a:avLst/>
          </a:prstGeom>
          <a:noFill/>
          <a:ln w="9525">
            <a:noFill/>
            <a:miter lim="800000"/>
            <a:headEnd/>
            <a:tailEnd/>
          </a:ln>
        </p:spPr>
        <p:txBody>
          <a:bodyPr wrap="none">
            <a:spAutoFit/>
          </a:bodyPr>
          <a:lstStyle/>
          <a:p>
            <a:r>
              <a:rPr lang="hr-HR">
                <a:latin typeface="Letter Gothic Std" pitchFamily="49" charset="0"/>
              </a:rPr>
              <a:t>n</a:t>
            </a:r>
          </a:p>
        </p:txBody>
      </p:sp>
      <p:sp>
        <p:nvSpPr>
          <p:cNvPr id="20" name="TextBox 19"/>
          <p:cNvSpPr txBox="1">
            <a:spLocks noChangeArrowheads="1"/>
          </p:cNvSpPr>
          <p:nvPr/>
        </p:nvSpPr>
        <p:spPr bwMode="auto">
          <a:xfrm>
            <a:off x="5435600" y="4149725"/>
            <a:ext cx="322263" cy="368300"/>
          </a:xfrm>
          <a:prstGeom prst="rect">
            <a:avLst/>
          </a:prstGeom>
          <a:noFill/>
          <a:ln w="9525">
            <a:noFill/>
            <a:miter lim="800000"/>
            <a:headEnd/>
            <a:tailEnd/>
          </a:ln>
        </p:spPr>
        <p:txBody>
          <a:bodyPr wrap="none">
            <a:spAutoFit/>
          </a:bodyPr>
          <a:lstStyle/>
          <a:p>
            <a:r>
              <a:rPr lang="hr-HR">
                <a:latin typeface="Letter Gothic Std" pitchFamily="49" charset="0"/>
              </a:rPr>
              <a:t>a</a:t>
            </a:r>
          </a:p>
        </p:txBody>
      </p:sp>
      <p:sp>
        <p:nvSpPr>
          <p:cNvPr id="21" name="TextBox 20"/>
          <p:cNvSpPr txBox="1">
            <a:spLocks noChangeArrowheads="1"/>
          </p:cNvSpPr>
          <p:nvPr/>
        </p:nvSpPr>
        <p:spPr bwMode="auto">
          <a:xfrm>
            <a:off x="6875463" y="3573463"/>
            <a:ext cx="323850" cy="368300"/>
          </a:xfrm>
          <a:prstGeom prst="rect">
            <a:avLst/>
          </a:prstGeom>
          <a:noFill/>
          <a:ln w="9525">
            <a:noFill/>
            <a:miter lim="800000"/>
            <a:headEnd/>
            <a:tailEnd/>
          </a:ln>
        </p:spPr>
        <p:txBody>
          <a:bodyPr wrap="none">
            <a:spAutoFit/>
          </a:bodyPr>
          <a:lstStyle/>
          <a:p>
            <a:r>
              <a:rPr lang="hr-HR">
                <a:latin typeface="Letter Gothic Std" pitchFamily="49" charset="0"/>
              </a:rPr>
              <a:t>c</a:t>
            </a:r>
          </a:p>
        </p:txBody>
      </p:sp>
      <p:sp>
        <p:nvSpPr>
          <p:cNvPr id="22" name="TextBox 21"/>
          <p:cNvSpPr txBox="1">
            <a:spLocks noChangeArrowheads="1"/>
          </p:cNvSpPr>
          <p:nvPr/>
        </p:nvSpPr>
        <p:spPr bwMode="auto">
          <a:xfrm>
            <a:off x="7170738" y="4803775"/>
            <a:ext cx="322262" cy="369888"/>
          </a:xfrm>
          <a:prstGeom prst="rect">
            <a:avLst/>
          </a:prstGeom>
          <a:noFill/>
          <a:ln w="9525">
            <a:noFill/>
            <a:miter lim="800000"/>
            <a:headEnd/>
            <a:tailEnd/>
          </a:ln>
        </p:spPr>
        <p:txBody>
          <a:bodyPr wrap="none">
            <a:spAutoFit/>
          </a:bodyPr>
          <a:lstStyle/>
          <a:p>
            <a:r>
              <a:rPr lang="hr-HR">
                <a:latin typeface="Letter Gothic Std" pitchFamily="49" charset="0"/>
              </a:rPr>
              <a:t>j</a:t>
            </a:r>
          </a:p>
        </p:txBody>
      </p:sp>
      <p:sp>
        <p:nvSpPr>
          <p:cNvPr id="23" name="TextBox 22"/>
          <p:cNvSpPr txBox="1">
            <a:spLocks noChangeArrowheads="1"/>
          </p:cNvSpPr>
          <p:nvPr/>
        </p:nvSpPr>
        <p:spPr bwMode="auto">
          <a:xfrm>
            <a:off x="5508625" y="5084763"/>
            <a:ext cx="322263" cy="369887"/>
          </a:xfrm>
          <a:prstGeom prst="rect">
            <a:avLst/>
          </a:prstGeom>
          <a:noFill/>
          <a:ln w="9525">
            <a:noFill/>
            <a:miter lim="800000"/>
            <a:headEnd/>
            <a:tailEnd/>
          </a:ln>
        </p:spPr>
        <p:txBody>
          <a:bodyPr wrap="none">
            <a:spAutoFit/>
          </a:bodyPr>
          <a:lstStyle/>
          <a:p>
            <a:r>
              <a:rPr lang="hr-HR">
                <a:latin typeface="Letter Gothic Std" pitchFamily="49" charset="0"/>
              </a:rPr>
              <a:t>i</a:t>
            </a:r>
          </a:p>
        </p:txBody>
      </p:sp>
      <p:sp>
        <p:nvSpPr>
          <p:cNvPr id="24" name="TextBox 23"/>
          <p:cNvSpPr txBox="1">
            <a:spLocks noChangeArrowheads="1"/>
          </p:cNvSpPr>
          <p:nvPr/>
        </p:nvSpPr>
        <p:spPr bwMode="auto">
          <a:xfrm>
            <a:off x="2627313" y="2276475"/>
            <a:ext cx="322262" cy="369888"/>
          </a:xfrm>
          <a:prstGeom prst="rect">
            <a:avLst/>
          </a:prstGeom>
          <a:noFill/>
          <a:ln w="9525">
            <a:noFill/>
            <a:miter lim="800000"/>
            <a:headEnd/>
            <a:tailEnd/>
          </a:ln>
        </p:spPr>
        <p:txBody>
          <a:bodyPr wrap="none">
            <a:spAutoFit/>
          </a:bodyPr>
          <a:lstStyle/>
          <a:p>
            <a:r>
              <a:rPr lang="hr-HR">
                <a:latin typeface="Letter Gothic Std" pitchFamily="49" charset="0"/>
              </a:rPr>
              <a:t>i</a:t>
            </a:r>
          </a:p>
        </p:txBody>
      </p:sp>
      <p:sp>
        <p:nvSpPr>
          <p:cNvPr id="25" name="TextBox 24"/>
          <p:cNvSpPr txBox="1">
            <a:spLocks noChangeArrowheads="1"/>
          </p:cNvSpPr>
          <p:nvPr/>
        </p:nvSpPr>
        <p:spPr bwMode="auto">
          <a:xfrm>
            <a:off x="5651500" y="6308725"/>
            <a:ext cx="323850" cy="369888"/>
          </a:xfrm>
          <a:prstGeom prst="rect">
            <a:avLst/>
          </a:prstGeom>
          <a:noFill/>
          <a:ln w="9525">
            <a:noFill/>
            <a:miter lim="800000"/>
            <a:headEnd/>
            <a:tailEnd/>
          </a:ln>
        </p:spPr>
        <p:txBody>
          <a:bodyPr wrap="none">
            <a:spAutoFit/>
          </a:bodyPr>
          <a:lstStyle/>
          <a:p>
            <a:r>
              <a:rPr lang="hr-HR">
                <a:latin typeface="Letter Gothic Std" pitchFamily="49" charset="0"/>
              </a:rPr>
              <a:t>s</a:t>
            </a:r>
          </a:p>
        </p:txBody>
      </p:sp>
      <p:sp>
        <p:nvSpPr>
          <p:cNvPr id="26" name="TextBox 25"/>
          <p:cNvSpPr txBox="1">
            <a:spLocks noChangeArrowheads="1"/>
          </p:cNvSpPr>
          <p:nvPr/>
        </p:nvSpPr>
        <p:spPr bwMode="auto">
          <a:xfrm>
            <a:off x="3995738" y="3284538"/>
            <a:ext cx="322262" cy="369887"/>
          </a:xfrm>
          <a:prstGeom prst="rect">
            <a:avLst/>
          </a:prstGeom>
          <a:noFill/>
          <a:ln w="9525">
            <a:noFill/>
            <a:miter lim="800000"/>
            <a:headEnd/>
            <a:tailEnd/>
          </a:ln>
        </p:spPr>
        <p:txBody>
          <a:bodyPr wrap="none">
            <a:spAutoFit/>
          </a:bodyPr>
          <a:lstStyle/>
          <a:p>
            <a:r>
              <a:rPr lang="hr-HR">
                <a:latin typeface="Letter Gothic Std" pitchFamily="49" charset="0"/>
              </a:rPr>
              <a:t>c</a:t>
            </a:r>
          </a:p>
        </p:txBody>
      </p:sp>
      <p:sp>
        <p:nvSpPr>
          <p:cNvPr id="27" name="TextBox 26"/>
          <p:cNvSpPr txBox="1">
            <a:spLocks noChangeArrowheads="1"/>
          </p:cNvSpPr>
          <p:nvPr/>
        </p:nvSpPr>
        <p:spPr bwMode="auto">
          <a:xfrm>
            <a:off x="1116013" y="5661025"/>
            <a:ext cx="327025" cy="369888"/>
          </a:xfrm>
          <a:prstGeom prst="rect">
            <a:avLst/>
          </a:prstGeom>
          <a:noFill/>
          <a:ln w="9525">
            <a:noFill/>
            <a:miter lim="800000"/>
            <a:headEnd/>
            <a:tailEnd/>
          </a:ln>
        </p:spPr>
        <p:txBody>
          <a:bodyPr wrap="none">
            <a:spAutoFit/>
          </a:bodyPr>
          <a:lstStyle/>
          <a:p>
            <a:r>
              <a:rPr lang="hr-HR">
                <a:latin typeface="Letter Gothic Std" pitchFamily="49" charset="0"/>
              </a:rPr>
              <a:t>k</a:t>
            </a:r>
          </a:p>
        </p:txBody>
      </p:sp>
      <p:sp>
        <p:nvSpPr>
          <p:cNvPr id="28" name="TextBox 27"/>
          <p:cNvSpPr txBox="1">
            <a:spLocks noChangeArrowheads="1"/>
          </p:cNvSpPr>
          <p:nvPr/>
        </p:nvSpPr>
        <p:spPr bwMode="auto">
          <a:xfrm>
            <a:off x="2051050" y="5084763"/>
            <a:ext cx="377825" cy="369887"/>
          </a:xfrm>
          <a:prstGeom prst="rect">
            <a:avLst/>
          </a:prstGeom>
          <a:noFill/>
          <a:ln w="9525">
            <a:noFill/>
            <a:miter lim="800000"/>
            <a:headEnd/>
            <a:tailEnd/>
          </a:ln>
        </p:spPr>
        <p:txBody>
          <a:bodyPr>
            <a:spAutoFit/>
          </a:bodyPr>
          <a:lstStyle/>
          <a:p>
            <a:r>
              <a:rPr lang="hr-HR">
                <a:latin typeface="Letter Gothic Std" pitchFamily="49" charset="0"/>
              </a:rPr>
              <a:t>n</a:t>
            </a:r>
          </a:p>
        </p:txBody>
      </p:sp>
      <p:sp>
        <p:nvSpPr>
          <p:cNvPr id="29" name="TextBox 28"/>
          <p:cNvSpPr txBox="1">
            <a:spLocks noChangeArrowheads="1"/>
          </p:cNvSpPr>
          <p:nvPr/>
        </p:nvSpPr>
        <p:spPr bwMode="auto">
          <a:xfrm>
            <a:off x="7308850" y="6021388"/>
            <a:ext cx="322263" cy="369887"/>
          </a:xfrm>
          <a:prstGeom prst="rect">
            <a:avLst/>
          </a:prstGeom>
          <a:noFill/>
          <a:ln w="9525">
            <a:noFill/>
            <a:miter lim="800000"/>
            <a:headEnd/>
            <a:tailEnd/>
          </a:ln>
        </p:spPr>
        <p:txBody>
          <a:bodyPr wrap="none">
            <a:spAutoFit/>
          </a:bodyPr>
          <a:lstStyle/>
          <a:p>
            <a:r>
              <a:rPr lang="hr-HR">
                <a:latin typeface="Letter Gothic Std" pitchFamily="49" charset="0"/>
              </a:rPr>
              <a:t>e</a:t>
            </a:r>
          </a:p>
        </p:txBody>
      </p:sp>
      <p:sp>
        <p:nvSpPr>
          <p:cNvPr id="30" name="TextBox 29"/>
          <p:cNvSpPr txBox="1">
            <a:spLocks noChangeArrowheads="1"/>
          </p:cNvSpPr>
          <p:nvPr/>
        </p:nvSpPr>
        <p:spPr bwMode="auto">
          <a:xfrm>
            <a:off x="1547813" y="1412875"/>
            <a:ext cx="322262" cy="369888"/>
          </a:xfrm>
          <a:prstGeom prst="rect">
            <a:avLst/>
          </a:prstGeom>
          <a:noFill/>
          <a:ln w="9525">
            <a:noFill/>
            <a:miter lim="800000"/>
            <a:headEnd/>
            <a:tailEnd/>
          </a:ln>
        </p:spPr>
        <p:txBody>
          <a:bodyPr wrap="none">
            <a:spAutoFit/>
          </a:bodyPr>
          <a:lstStyle/>
          <a:p>
            <a:r>
              <a:rPr lang="hr-HR">
                <a:latin typeface="Letter Gothic Std" pitchFamily="49" charset="0"/>
              </a:rPr>
              <a:t>t</a:t>
            </a:r>
          </a:p>
        </p:txBody>
      </p:sp>
      <p:sp>
        <p:nvSpPr>
          <p:cNvPr id="31" name="TextBox 30"/>
          <p:cNvSpPr txBox="1">
            <a:spLocks noChangeArrowheads="1"/>
          </p:cNvSpPr>
          <p:nvPr/>
        </p:nvSpPr>
        <p:spPr bwMode="auto">
          <a:xfrm>
            <a:off x="8542338" y="6175375"/>
            <a:ext cx="322262" cy="369888"/>
          </a:xfrm>
          <a:prstGeom prst="rect">
            <a:avLst/>
          </a:prstGeom>
          <a:noFill/>
          <a:ln w="9525">
            <a:noFill/>
            <a:miter lim="800000"/>
            <a:headEnd/>
            <a:tailEnd/>
          </a:ln>
        </p:spPr>
        <p:txBody>
          <a:bodyPr wrap="none">
            <a:spAutoFit/>
          </a:bodyPr>
          <a:lstStyle/>
          <a:p>
            <a:r>
              <a:rPr lang="hr-HR">
                <a:latin typeface="Letter Gothic Std" pitchFamily="49" charset="0"/>
              </a:rPr>
              <a:t>r</a:t>
            </a:r>
          </a:p>
        </p:txBody>
      </p:sp>
      <p:sp>
        <p:nvSpPr>
          <p:cNvPr id="32" name="TextBox 31"/>
          <p:cNvSpPr txBox="1">
            <a:spLocks noChangeArrowheads="1"/>
          </p:cNvSpPr>
          <p:nvPr/>
        </p:nvSpPr>
        <p:spPr bwMode="auto">
          <a:xfrm>
            <a:off x="468313" y="2636838"/>
            <a:ext cx="322262" cy="369887"/>
          </a:xfrm>
          <a:prstGeom prst="rect">
            <a:avLst/>
          </a:prstGeom>
          <a:noFill/>
          <a:ln w="9525">
            <a:noFill/>
            <a:miter lim="800000"/>
            <a:headEnd/>
            <a:tailEnd/>
          </a:ln>
        </p:spPr>
        <p:txBody>
          <a:bodyPr wrap="none">
            <a:spAutoFit/>
          </a:bodyPr>
          <a:lstStyle/>
          <a:p>
            <a:r>
              <a:rPr lang="hr-HR">
                <a:latin typeface="Letter Gothic Std" pitchFamily="49" charset="0"/>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3"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grpId="3"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par>
                                <p:cTn id="11" presetID="24" presetClass="entr" presetSubtype="0" fill="hold" grpId="3" nodeType="withEffect">
                                  <p:stCondLst>
                                    <p:cond delay="0"/>
                                  </p:stCondLst>
                                  <p:childTnLst>
                                    <p:set>
                                      <p:cBhvr>
                                        <p:cTn id="12" dur="1" fill="hold">
                                          <p:stCondLst>
                                            <p:cond delay="0"/>
                                          </p:stCondLst>
                                        </p:cTn>
                                        <p:tgtEl>
                                          <p:spTgt spid="7"/>
                                        </p:tgtEl>
                                        <p:attrNameLst>
                                          <p:attrName>style.visibility</p:attrName>
                                        </p:attrNameLst>
                                      </p:cBhvr>
                                      <p:to>
                                        <p:strVal val="visible"/>
                                      </p:to>
                                    </p:set>
                                    <p:anim to="" calcmode="lin" valueType="num">
                                      <p:cBhvr>
                                        <p:cTn id="13" dur="1" fill="hold"/>
                                        <p:tgtEl>
                                          <p:spTgt spid="7"/>
                                        </p:tgtEl>
                                        <p:attrNameLst>
                                          <p:attrName/>
                                        </p:attrNameLst>
                                      </p:cBhvr>
                                    </p:anim>
                                  </p:childTnLst>
                                </p:cTn>
                              </p:par>
                              <p:par>
                                <p:cTn id="14" presetID="24" presetClass="entr" presetSubtype="0" fill="hold" grpId="3" nodeType="withEffect">
                                  <p:stCondLst>
                                    <p:cond delay="0"/>
                                  </p:stCondLst>
                                  <p:childTnLst>
                                    <p:set>
                                      <p:cBhvr>
                                        <p:cTn id="15" dur="1" fill="hold">
                                          <p:stCondLst>
                                            <p:cond delay="0"/>
                                          </p:stCondLst>
                                        </p:cTn>
                                        <p:tgtEl>
                                          <p:spTgt spid="5"/>
                                        </p:tgtEl>
                                        <p:attrNameLst>
                                          <p:attrName>style.visibility</p:attrName>
                                        </p:attrNameLst>
                                      </p:cBhvr>
                                      <p:to>
                                        <p:strVal val="visible"/>
                                      </p:to>
                                    </p:set>
                                    <p:anim to="" calcmode="lin" valueType="num">
                                      <p:cBhvr>
                                        <p:cTn id="16" dur="1" fill="hold"/>
                                        <p:tgtEl>
                                          <p:spTgt spid="5"/>
                                        </p:tgtEl>
                                        <p:attrNameLst>
                                          <p:attrName/>
                                        </p:attrNameLst>
                                      </p:cBhvr>
                                    </p:anim>
                                  </p:childTnLst>
                                </p:cTn>
                              </p:par>
                              <p:par>
                                <p:cTn id="17" presetID="24" presetClass="entr" presetSubtype="0" fill="hold" grpId="3" nodeType="withEffect">
                                  <p:stCondLst>
                                    <p:cond delay="0"/>
                                  </p:stCondLst>
                                  <p:childTnLst>
                                    <p:set>
                                      <p:cBhvr>
                                        <p:cTn id="18" dur="1" fill="hold">
                                          <p:stCondLst>
                                            <p:cond delay="0"/>
                                          </p:stCondLst>
                                        </p:cTn>
                                        <p:tgtEl>
                                          <p:spTgt spid="8"/>
                                        </p:tgtEl>
                                        <p:attrNameLst>
                                          <p:attrName>style.visibility</p:attrName>
                                        </p:attrNameLst>
                                      </p:cBhvr>
                                      <p:to>
                                        <p:strVal val="visible"/>
                                      </p:to>
                                    </p:set>
                                    <p:anim to="" calcmode="lin" valueType="num">
                                      <p:cBhvr>
                                        <p:cTn id="19" dur="1" fill="hold"/>
                                        <p:tgtEl>
                                          <p:spTgt spid="8"/>
                                        </p:tgtEl>
                                        <p:attrNameLst>
                                          <p:attrName/>
                                        </p:attrNameLst>
                                      </p:cBhvr>
                                    </p:anim>
                                  </p:childTnLst>
                                </p:cTn>
                              </p:par>
                              <p:par>
                                <p:cTn id="20" presetID="24" presetClass="entr" presetSubtype="0" fill="hold" grpId="3" nodeType="withEffect">
                                  <p:stCondLst>
                                    <p:cond delay="0"/>
                                  </p:stCondLst>
                                  <p:childTnLst>
                                    <p:set>
                                      <p:cBhvr>
                                        <p:cTn id="21" dur="1" fill="hold">
                                          <p:stCondLst>
                                            <p:cond delay="0"/>
                                          </p:stCondLst>
                                        </p:cTn>
                                        <p:tgtEl>
                                          <p:spTgt spid="9"/>
                                        </p:tgtEl>
                                        <p:attrNameLst>
                                          <p:attrName>style.visibility</p:attrName>
                                        </p:attrNameLst>
                                      </p:cBhvr>
                                      <p:to>
                                        <p:strVal val="visible"/>
                                      </p:to>
                                    </p:set>
                                    <p:anim to="" calcmode="lin" valueType="num">
                                      <p:cBhvr>
                                        <p:cTn id="22" dur="1" fill="hold"/>
                                        <p:tgtEl>
                                          <p:spTgt spid="9"/>
                                        </p:tgtEl>
                                        <p:attrNameLst>
                                          <p:attrName/>
                                        </p:attrNameLst>
                                      </p:cBhvr>
                                    </p:anim>
                                  </p:childTnLst>
                                </p:cTn>
                              </p:par>
                              <p:par>
                                <p:cTn id="23" presetID="24" presetClass="entr" presetSubtype="0" fill="hold" grpId="3" nodeType="withEffect">
                                  <p:stCondLst>
                                    <p:cond delay="0"/>
                                  </p:stCondLst>
                                  <p:childTnLst>
                                    <p:set>
                                      <p:cBhvr>
                                        <p:cTn id="24" dur="1" fill="hold">
                                          <p:stCondLst>
                                            <p:cond delay="0"/>
                                          </p:stCondLst>
                                        </p:cTn>
                                        <p:tgtEl>
                                          <p:spTgt spid="10"/>
                                        </p:tgtEl>
                                        <p:attrNameLst>
                                          <p:attrName>style.visibility</p:attrName>
                                        </p:attrNameLst>
                                      </p:cBhvr>
                                      <p:to>
                                        <p:strVal val="visible"/>
                                      </p:to>
                                    </p:set>
                                    <p:anim to="" calcmode="lin" valueType="num">
                                      <p:cBhvr>
                                        <p:cTn id="25" dur="1" fill="hold"/>
                                        <p:tgtEl>
                                          <p:spTgt spid="10"/>
                                        </p:tgtEl>
                                        <p:attrNameLst>
                                          <p:attrName/>
                                        </p:attrNameLst>
                                      </p:cBhvr>
                                    </p:anim>
                                  </p:childTnLst>
                                </p:cTn>
                              </p:par>
                              <p:par>
                                <p:cTn id="26" presetID="24" presetClass="entr" presetSubtype="0" fill="hold" grpId="3" nodeType="withEffect">
                                  <p:stCondLst>
                                    <p:cond delay="0"/>
                                  </p:stCondLst>
                                  <p:childTnLst>
                                    <p:set>
                                      <p:cBhvr>
                                        <p:cTn id="27" dur="1" fill="hold">
                                          <p:stCondLst>
                                            <p:cond delay="0"/>
                                          </p:stCondLst>
                                        </p:cTn>
                                        <p:tgtEl>
                                          <p:spTgt spid="11"/>
                                        </p:tgtEl>
                                        <p:attrNameLst>
                                          <p:attrName>style.visibility</p:attrName>
                                        </p:attrNameLst>
                                      </p:cBhvr>
                                      <p:to>
                                        <p:strVal val="visible"/>
                                      </p:to>
                                    </p:set>
                                    <p:anim to="" calcmode="lin" valueType="num">
                                      <p:cBhvr>
                                        <p:cTn id="28" dur="1" fill="hold"/>
                                        <p:tgtEl>
                                          <p:spTgt spid="11"/>
                                        </p:tgtEl>
                                        <p:attrNameLst>
                                          <p:attrName/>
                                        </p:attrNameLst>
                                      </p:cBhvr>
                                    </p:anim>
                                  </p:childTnLst>
                                </p:cTn>
                              </p:par>
                              <p:par>
                                <p:cTn id="29" presetID="24" presetClass="entr" presetSubtype="0" fill="hold" grpId="3" nodeType="withEffect">
                                  <p:stCondLst>
                                    <p:cond delay="0"/>
                                  </p:stCondLst>
                                  <p:childTnLst>
                                    <p:set>
                                      <p:cBhvr>
                                        <p:cTn id="30" dur="1" fill="hold">
                                          <p:stCondLst>
                                            <p:cond delay="0"/>
                                          </p:stCondLst>
                                        </p:cTn>
                                        <p:tgtEl>
                                          <p:spTgt spid="12"/>
                                        </p:tgtEl>
                                        <p:attrNameLst>
                                          <p:attrName>style.visibility</p:attrName>
                                        </p:attrNameLst>
                                      </p:cBhvr>
                                      <p:to>
                                        <p:strVal val="visible"/>
                                      </p:to>
                                    </p:set>
                                    <p:anim to="" calcmode="lin" valueType="num">
                                      <p:cBhvr>
                                        <p:cTn id="31" dur="1" fill="hold"/>
                                        <p:tgtEl>
                                          <p:spTgt spid="12"/>
                                        </p:tgtEl>
                                        <p:attrNameLst>
                                          <p:attrName/>
                                        </p:attrNameLst>
                                      </p:cBhvr>
                                    </p:anim>
                                  </p:childTnLst>
                                </p:cTn>
                              </p:par>
                              <p:par>
                                <p:cTn id="32" presetID="24" presetClass="entr" presetSubtype="0" fill="hold" grpId="3" nodeType="withEffect">
                                  <p:stCondLst>
                                    <p:cond delay="0"/>
                                  </p:stCondLst>
                                  <p:childTnLst>
                                    <p:set>
                                      <p:cBhvr>
                                        <p:cTn id="33" dur="1" fill="hold">
                                          <p:stCondLst>
                                            <p:cond delay="0"/>
                                          </p:stCondLst>
                                        </p:cTn>
                                        <p:tgtEl>
                                          <p:spTgt spid="13"/>
                                        </p:tgtEl>
                                        <p:attrNameLst>
                                          <p:attrName>style.visibility</p:attrName>
                                        </p:attrNameLst>
                                      </p:cBhvr>
                                      <p:to>
                                        <p:strVal val="visible"/>
                                      </p:to>
                                    </p:set>
                                    <p:anim to="" calcmode="lin" valueType="num">
                                      <p:cBhvr>
                                        <p:cTn id="34" dur="1" fill="hold"/>
                                        <p:tgtEl>
                                          <p:spTgt spid="13"/>
                                        </p:tgtEl>
                                        <p:attrNameLst>
                                          <p:attrName/>
                                        </p:attrNameLst>
                                      </p:cBhvr>
                                    </p:anim>
                                  </p:childTnLst>
                                </p:cTn>
                              </p:par>
                              <p:par>
                                <p:cTn id="35" presetID="24" presetClass="entr" presetSubtype="0" fill="hold" grpId="3" nodeType="withEffect">
                                  <p:stCondLst>
                                    <p:cond delay="0"/>
                                  </p:stCondLst>
                                  <p:childTnLst>
                                    <p:set>
                                      <p:cBhvr>
                                        <p:cTn id="36" dur="1" fill="hold">
                                          <p:stCondLst>
                                            <p:cond delay="0"/>
                                          </p:stCondLst>
                                        </p:cTn>
                                        <p:tgtEl>
                                          <p:spTgt spid="14"/>
                                        </p:tgtEl>
                                        <p:attrNameLst>
                                          <p:attrName>style.visibility</p:attrName>
                                        </p:attrNameLst>
                                      </p:cBhvr>
                                      <p:to>
                                        <p:strVal val="visible"/>
                                      </p:to>
                                    </p:set>
                                    <p:anim to="" calcmode="lin" valueType="num">
                                      <p:cBhvr>
                                        <p:cTn id="37" dur="1" fill="hold"/>
                                        <p:tgtEl>
                                          <p:spTgt spid="14"/>
                                        </p:tgtEl>
                                        <p:attrNameLst>
                                          <p:attrName/>
                                        </p:attrNameLst>
                                      </p:cBhvr>
                                    </p:anim>
                                  </p:childTnLst>
                                </p:cTn>
                              </p:par>
                              <p:par>
                                <p:cTn id="38" presetID="24" presetClass="entr" presetSubtype="0" fill="hold" grpId="3" nodeType="withEffect">
                                  <p:stCondLst>
                                    <p:cond delay="0"/>
                                  </p:stCondLst>
                                  <p:childTnLst>
                                    <p:set>
                                      <p:cBhvr>
                                        <p:cTn id="39" dur="1" fill="hold">
                                          <p:stCondLst>
                                            <p:cond delay="0"/>
                                          </p:stCondLst>
                                        </p:cTn>
                                        <p:tgtEl>
                                          <p:spTgt spid="15"/>
                                        </p:tgtEl>
                                        <p:attrNameLst>
                                          <p:attrName>style.visibility</p:attrName>
                                        </p:attrNameLst>
                                      </p:cBhvr>
                                      <p:to>
                                        <p:strVal val="visible"/>
                                      </p:to>
                                    </p:set>
                                    <p:anim to="" calcmode="lin" valueType="num">
                                      <p:cBhvr>
                                        <p:cTn id="40" dur="1" fill="hold"/>
                                        <p:tgtEl>
                                          <p:spTgt spid="15"/>
                                        </p:tgtEl>
                                        <p:attrNameLst>
                                          <p:attrName/>
                                        </p:attrNameLst>
                                      </p:cBhvr>
                                    </p:anim>
                                  </p:childTnLst>
                                </p:cTn>
                              </p:par>
                              <p:par>
                                <p:cTn id="41" presetID="24" presetClass="entr" presetSubtype="0" fill="hold" grpId="3" nodeType="withEffect">
                                  <p:stCondLst>
                                    <p:cond delay="0"/>
                                  </p:stCondLst>
                                  <p:childTnLst>
                                    <p:set>
                                      <p:cBhvr>
                                        <p:cTn id="42" dur="1" fill="hold">
                                          <p:stCondLst>
                                            <p:cond delay="0"/>
                                          </p:stCondLst>
                                        </p:cTn>
                                        <p:tgtEl>
                                          <p:spTgt spid="16"/>
                                        </p:tgtEl>
                                        <p:attrNameLst>
                                          <p:attrName>style.visibility</p:attrName>
                                        </p:attrNameLst>
                                      </p:cBhvr>
                                      <p:to>
                                        <p:strVal val="visible"/>
                                      </p:to>
                                    </p:set>
                                    <p:anim to="" calcmode="lin" valueType="num">
                                      <p:cBhvr>
                                        <p:cTn id="43" dur="1" fill="hold"/>
                                        <p:tgtEl>
                                          <p:spTgt spid="16"/>
                                        </p:tgtEl>
                                        <p:attrNameLst>
                                          <p:attrName/>
                                        </p:attrNameLst>
                                      </p:cBhvr>
                                    </p:anim>
                                  </p:childTnLst>
                                </p:cTn>
                              </p:par>
                              <p:par>
                                <p:cTn id="44" presetID="24" presetClass="entr" presetSubtype="0" fill="hold" grpId="3" nodeType="withEffect">
                                  <p:stCondLst>
                                    <p:cond delay="0"/>
                                  </p:stCondLst>
                                  <p:childTnLst>
                                    <p:set>
                                      <p:cBhvr>
                                        <p:cTn id="45" dur="1" fill="hold">
                                          <p:stCondLst>
                                            <p:cond delay="0"/>
                                          </p:stCondLst>
                                        </p:cTn>
                                        <p:tgtEl>
                                          <p:spTgt spid="17"/>
                                        </p:tgtEl>
                                        <p:attrNameLst>
                                          <p:attrName>style.visibility</p:attrName>
                                        </p:attrNameLst>
                                      </p:cBhvr>
                                      <p:to>
                                        <p:strVal val="visible"/>
                                      </p:to>
                                    </p:set>
                                    <p:anim to="" calcmode="lin" valueType="num">
                                      <p:cBhvr>
                                        <p:cTn id="46" dur="1" fill="hold"/>
                                        <p:tgtEl>
                                          <p:spTgt spid="17"/>
                                        </p:tgtEl>
                                        <p:attrNameLst>
                                          <p:attrName/>
                                        </p:attrNameLst>
                                      </p:cBhvr>
                                    </p:anim>
                                  </p:childTnLst>
                                </p:cTn>
                              </p:par>
                              <p:par>
                                <p:cTn id="47" presetID="24" presetClass="entr" presetSubtype="0" fill="hold" grpId="3" nodeType="withEffect">
                                  <p:stCondLst>
                                    <p:cond delay="0"/>
                                  </p:stCondLst>
                                  <p:childTnLst>
                                    <p:set>
                                      <p:cBhvr>
                                        <p:cTn id="48" dur="1" fill="hold">
                                          <p:stCondLst>
                                            <p:cond delay="0"/>
                                          </p:stCondLst>
                                        </p:cTn>
                                        <p:tgtEl>
                                          <p:spTgt spid="18"/>
                                        </p:tgtEl>
                                        <p:attrNameLst>
                                          <p:attrName>style.visibility</p:attrName>
                                        </p:attrNameLst>
                                      </p:cBhvr>
                                      <p:to>
                                        <p:strVal val="visible"/>
                                      </p:to>
                                    </p:set>
                                    <p:anim to="" calcmode="lin" valueType="num">
                                      <p:cBhvr>
                                        <p:cTn id="49" dur="1" fill="hold"/>
                                        <p:tgtEl>
                                          <p:spTgt spid="18"/>
                                        </p:tgtEl>
                                        <p:attrNameLst>
                                          <p:attrName/>
                                        </p:attrNameLst>
                                      </p:cBhvr>
                                    </p:anim>
                                  </p:childTnLst>
                                </p:cTn>
                              </p:par>
                              <p:par>
                                <p:cTn id="50" presetID="24" presetClass="entr" presetSubtype="0" fill="hold" grpId="3" nodeType="withEffect">
                                  <p:stCondLst>
                                    <p:cond delay="0"/>
                                  </p:stCondLst>
                                  <p:childTnLst>
                                    <p:set>
                                      <p:cBhvr>
                                        <p:cTn id="51" dur="1" fill="hold">
                                          <p:stCondLst>
                                            <p:cond delay="0"/>
                                          </p:stCondLst>
                                        </p:cTn>
                                        <p:tgtEl>
                                          <p:spTgt spid="19"/>
                                        </p:tgtEl>
                                        <p:attrNameLst>
                                          <p:attrName>style.visibility</p:attrName>
                                        </p:attrNameLst>
                                      </p:cBhvr>
                                      <p:to>
                                        <p:strVal val="visible"/>
                                      </p:to>
                                    </p:set>
                                    <p:anim to="" calcmode="lin" valueType="num">
                                      <p:cBhvr>
                                        <p:cTn id="52" dur="1" fill="hold"/>
                                        <p:tgtEl>
                                          <p:spTgt spid="19"/>
                                        </p:tgtEl>
                                        <p:attrNameLst>
                                          <p:attrName/>
                                        </p:attrNameLst>
                                      </p:cBhvr>
                                    </p:anim>
                                  </p:childTnLst>
                                </p:cTn>
                              </p:par>
                              <p:par>
                                <p:cTn id="53" presetID="24" presetClass="entr" presetSubtype="0" fill="hold" grpId="3" nodeType="withEffect">
                                  <p:stCondLst>
                                    <p:cond delay="0"/>
                                  </p:stCondLst>
                                  <p:childTnLst>
                                    <p:set>
                                      <p:cBhvr>
                                        <p:cTn id="54" dur="1" fill="hold">
                                          <p:stCondLst>
                                            <p:cond delay="0"/>
                                          </p:stCondLst>
                                        </p:cTn>
                                        <p:tgtEl>
                                          <p:spTgt spid="20"/>
                                        </p:tgtEl>
                                        <p:attrNameLst>
                                          <p:attrName>style.visibility</p:attrName>
                                        </p:attrNameLst>
                                      </p:cBhvr>
                                      <p:to>
                                        <p:strVal val="visible"/>
                                      </p:to>
                                    </p:set>
                                    <p:anim to="" calcmode="lin" valueType="num">
                                      <p:cBhvr>
                                        <p:cTn id="55" dur="1" fill="hold"/>
                                        <p:tgtEl>
                                          <p:spTgt spid="20"/>
                                        </p:tgtEl>
                                        <p:attrNameLst>
                                          <p:attrName/>
                                        </p:attrNameLst>
                                      </p:cBhvr>
                                    </p:anim>
                                  </p:childTnLst>
                                </p:cTn>
                              </p:par>
                              <p:par>
                                <p:cTn id="56" presetID="24" presetClass="entr" presetSubtype="0" fill="hold" grpId="3" nodeType="withEffect">
                                  <p:stCondLst>
                                    <p:cond delay="0"/>
                                  </p:stCondLst>
                                  <p:childTnLst>
                                    <p:set>
                                      <p:cBhvr>
                                        <p:cTn id="57" dur="1" fill="hold">
                                          <p:stCondLst>
                                            <p:cond delay="0"/>
                                          </p:stCondLst>
                                        </p:cTn>
                                        <p:tgtEl>
                                          <p:spTgt spid="21"/>
                                        </p:tgtEl>
                                        <p:attrNameLst>
                                          <p:attrName>style.visibility</p:attrName>
                                        </p:attrNameLst>
                                      </p:cBhvr>
                                      <p:to>
                                        <p:strVal val="visible"/>
                                      </p:to>
                                    </p:set>
                                    <p:anim to="" calcmode="lin" valueType="num">
                                      <p:cBhvr>
                                        <p:cTn id="58" dur="1" fill="hold"/>
                                        <p:tgtEl>
                                          <p:spTgt spid="21"/>
                                        </p:tgtEl>
                                        <p:attrNameLst>
                                          <p:attrName/>
                                        </p:attrNameLst>
                                      </p:cBhvr>
                                    </p:anim>
                                  </p:childTnLst>
                                </p:cTn>
                              </p:par>
                              <p:par>
                                <p:cTn id="59" presetID="24" presetClass="entr" presetSubtype="0" fill="hold" grpId="3" nodeType="withEffect">
                                  <p:stCondLst>
                                    <p:cond delay="0"/>
                                  </p:stCondLst>
                                  <p:childTnLst>
                                    <p:set>
                                      <p:cBhvr>
                                        <p:cTn id="60" dur="1" fill="hold">
                                          <p:stCondLst>
                                            <p:cond delay="0"/>
                                          </p:stCondLst>
                                        </p:cTn>
                                        <p:tgtEl>
                                          <p:spTgt spid="22"/>
                                        </p:tgtEl>
                                        <p:attrNameLst>
                                          <p:attrName>style.visibility</p:attrName>
                                        </p:attrNameLst>
                                      </p:cBhvr>
                                      <p:to>
                                        <p:strVal val="visible"/>
                                      </p:to>
                                    </p:set>
                                    <p:anim to="" calcmode="lin" valueType="num">
                                      <p:cBhvr>
                                        <p:cTn id="61" dur="1" fill="hold"/>
                                        <p:tgtEl>
                                          <p:spTgt spid="22"/>
                                        </p:tgtEl>
                                        <p:attrNameLst>
                                          <p:attrName/>
                                        </p:attrNameLst>
                                      </p:cBhvr>
                                    </p:anim>
                                  </p:childTnLst>
                                </p:cTn>
                              </p:par>
                              <p:par>
                                <p:cTn id="62" presetID="24" presetClass="entr" presetSubtype="0" fill="hold" grpId="3" nodeType="withEffect">
                                  <p:stCondLst>
                                    <p:cond delay="0"/>
                                  </p:stCondLst>
                                  <p:childTnLst>
                                    <p:set>
                                      <p:cBhvr>
                                        <p:cTn id="63" dur="1" fill="hold">
                                          <p:stCondLst>
                                            <p:cond delay="0"/>
                                          </p:stCondLst>
                                        </p:cTn>
                                        <p:tgtEl>
                                          <p:spTgt spid="23"/>
                                        </p:tgtEl>
                                        <p:attrNameLst>
                                          <p:attrName>style.visibility</p:attrName>
                                        </p:attrNameLst>
                                      </p:cBhvr>
                                      <p:to>
                                        <p:strVal val="visible"/>
                                      </p:to>
                                    </p:set>
                                    <p:anim to="" calcmode="lin" valueType="num">
                                      <p:cBhvr>
                                        <p:cTn id="64" dur="1" fill="hold"/>
                                        <p:tgtEl>
                                          <p:spTgt spid="23"/>
                                        </p:tgtEl>
                                        <p:attrNameLst>
                                          <p:attrName/>
                                        </p:attrNameLst>
                                      </p:cBhvr>
                                    </p:anim>
                                  </p:childTnLst>
                                </p:cTn>
                              </p:par>
                              <p:par>
                                <p:cTn id="65" presetID="24" presetClass="entr" presetSubtype="0" fill="hold" grpId="3" nodeType="withEffect">
                                  <p:stCondLst>
                                    <p:cond delay="0"/>
                                  </p:stCondLst>
                                  <p:childTnLst>
                                    <p:set>
                                      <p:cBhvr>
                                        <p:cTn id="66" dur="1" fill="hold">
                                          <p:stCondLst>
                                            <p:cond delay="0"/>
                                          </p:stCondLst>
                                        </p:cTn>
                                        <p:tgtEl>
                                          <p:spTgt spid="24"/>
                                        </p:tgtEl>
                                        <p:attrNameLst>
                                          <p:attrName>style.visibility</p:attrName>
                                        </p:attrNameLst>
                                      </p:cBhvr>
                                      <p:to>
                                        <p:strVal val="visible"/>
                                      </p:to>
                                    </p:set>
                                    <p:anim to="" calcmode="lin" valueType="num">
                                      <p:cBhvr>
                                        <p:cTn id="67" dur="1" fill="hold"/>
                                        <p:tgtEl>
                                          <p:spTgt spid="24"/>
                                        </p:tgtEl>
                                        <p:attrNameLst>
                                          <p:attrName/>
                                        </p:attrNameLst>
                                      </p:cBhvr>
                                    </p:anim>
                                  </p:childTnLst>
                                </p:cTn>
                              </p:par>
                              <p:par>
                                <p:cTn id="68" presetID="24" presetClass="entr" presetSubtype="0" fill="hold" grpId="3" nodeType="withEffect">
                                  <p:stCondLst>
                                    <p:cond delay="0"/>
                                  </p:stCondLst>
                                  <p:childTnLst>
                                    <p:set>
                                      <p:cBhvr>
                                        <p:cTn id="69" dur="1" fill="hold">
                                          <p:stCondLst>
                                            <p:cond delay="0"/>
                                          </p:stCondLst>
                                        </p:cTn>
                                        <p:tgtEl>
                                          <p:spTgt spid="25"/>
                                        </p:tgtEl>
                                        <p:attrNameLst>
                                          <p:attrName>style.visibility</p:attrName>
                                        </p:attrNameLst>
                                      </p:cBhvr>
                                      <p:to>
                                        <p:strVal val="visible"/>
                                      </p:to>
                                    </p:set>
                                    <p:anim to="" calcmode="lin" valueType="num">
                                      <p:cBhvr>
                                        <p:cTn id="70" dur="1" fill="hold"/>
                                        <p:tgtEl>
                                          <p:spTgt spid="25"/>
                                        </p:tgtEl>
                                        <p:attrNameLst>
                                          <p:attrName/>
                                        </p:attrNameLst>
                                      </p:cBhvr>
                                    </p:anim>
                                  </p:childTnLst>
                                </p:cTn>
                              </p:par>
                              <p:par>
                                <p:cTn id="71" presetID="24" presetClass="entr" presetSubtype="0" fill="hold" grpId="3" nodeType="withEffect">
                                  <p:stCondLst>
                                    <p:cond delay="0"/>
                                  </p:stCondLst>
                                  <p:childTnLst>
                                    <p:set>
                                      <p:cBhvr>
                                        <p:cTn id="72" dur="1" fill="hold">
                                          <p:stCondLst>
                                            <p:cond delay="0"/>
                                          </p:stCondLst>
                                        </p:cTn>
                                        <p:tgtEl>
                                          <p:spTgt spid="26"/>
                                        </p:tgtEl>
                                        <p:attrNameLst>
                                          <p:attrName>style.visibility</p:attrName>
                                        </p:attrNameLst>
                                      </p:cBhvr>
                                      <p:to>
                                        <p:strVal val="visible"/>
                                      </p:to>
                                    </p:set>
                                    <p:anim to="" calcmode="lin" valueType="num">
                                      <p:cBhvr>
                                        <p:cTn id="73" dur="1" fill="hold"/>
                                        <p:tgtEl>
                                          <p:spTgt spid="26"/>
                                        </p:tgtEl>
                                        <p:attrNameLst>
                                          <p:attrName/>
                                        </p:attrNameLst>
                                      </p:cBhvr>
                                    </p:anim>
                                  </p:childTnLst>
                                </p:cTn>
                              </p:par>
                              <p:par>
                                <p:cTn id="74" presetID="24" presetClass="entr" presetSubtype="0" fill="hold" grpId="3" nodeType="withEffect">
                                  <p:stCondLst>
                                    <p:cond delay="0"/>
                                  </p:stCondLst>
                                  <p:childTnLst>
                                    <p:set>
                                      <p:cBhvr>
                                        <p:cTn id="75" dur="1" fill="hold">
                                          <p:stCondLst>
                                            <p:cond delay="0"/>
                                          </p:stCondLst>
                                        </p:cTn>
                                        <p:tgtEl>
                                          <p:spTgt spid="27"/>
                                        </p:tgtEl>
                                        <p:attrNameLst>
                                          <p:attrName>style.visibility</p:attrName>
                                        </p:attrNameLst>
                                      </p:cBhvr>
                                      <p:to>
                                        <p:strVal val="visible"/>
                                      </p:to>
                                    </p:set>
                                    <p:anim to="" calcmode="lin" valueType="num">
                                      <p:cBhvr>
                                        <p:cTn id="76" dur="1" fill="hold"/>
                                        <p:tgtEl>
                                          <p:spTgt spid="27"/>
                                        </p:tgtEl>
                                        <p:attrNameLst>
                                          <p:attrName/>
                                        </p:attrNameLst>
                                      </p:cBhvr>
                                    </p:anim>
                                  </p:childTnLst>
                                </p:cTn>
                              </p:par>
                              <p:par>
                                <p:cTn id="77" presetID="24" presetClass="entr" presetSubtype="0" fill="hold" grpId="3" nodeType="withEffect">
                                  <p:stCondLst>
                                    <p:cond delay="0"/>
                                  </p:stCondLst>
                                  <p:childTnLst>
                                    <p:set>
                                      <p:cBhvr>
                                        <p:cTn id="78" dur="1" fill="hold">
                                          <p:stCondLst>
                                            <p:cond delay="0"/>
                                          </p:stCondLst>
                                        </p:cTn>
                                        <p:tgtEl>
                                          <p:spTgt spid="28"/>
                                        </p:tgtEl>
                                        <p:attrNameLst>
                                          <p:attrName>style.visibility</p:attrName>
                                        </p:attrNameLst>
                                      </p:cBhvr>
                                      <p:to>
                                        <p:strVal val="visible"/>
                                      </p:to>
                                    </p:set>
                                    <p:anim to="" calcmode="lin" valueType="num">
                                      <p:cBhvr>
                                        <p:cTn id="79" dur="1" fill="hold"/>
                                        <p:tgtEl>
                                          <p:spTgt spid="28"/>
                                        </p:tgtEl>
                                        <p:attrNameLst>
                                          <p:attrName/>
                                        </p:attrNameLst>
                                      </p:cBhvr>
                                    </p:anim>
                                  </p:childTnLst>
                                </p:cTn>
                              </p:par>
                              <p:par>
                                <p:cTn id="80" presetID="24" presetClass="entr" presetSubtype="0" fill="hold" grpId="3" nodeType="withEffect">
                                  <p:stCondLst>
                                    <p:cond delay="0"/>
                                  </p:stCondLst>
                                  <p:childTnLst>
                                    <p:set>
                                      <p:cBhvr>
                                        <p:cTn id="81" dur="1" fill="hold">
                                          <p:stCondLst>
                                            <p:cond delay="0"/>
                                          </p:stCondLst>
                                        </p:cTn>
                                        <p:tgtEl>
                                          <p:spTgt spid="29"/>
                                        </p:tgtEl>
                                        <p:attrNameLst>
                                          <p:attrName>style.visibility</p:attrName>
                                        </p:attrNameLst>
                                      </p:cBhvr>
                                      <p:to>
                                        <p:strVal val="visible"/>
                                      </p:to>
                                    </p:set>
                                    <p:anim to="" calcmode="lin" valueType="num">
                                      <p:cBhvr>
                                        <p:cTn id="82" dur="1" fill="hold"/>
                                        <p:tgtEl>
                                          <p:spTgt spid="29"/>
                                        </p:tgtEl>
                                        <p:attrNameLst>
                                          <p:attrName/>
                                        </p:attrNameLst>
                                      </p:cBhvr>
                                    </p:anim>
                                  </p:childTnLst>
                                </p:cTn>
                              </p:par>
                              <p:par>
                                <p:cTn id="83" presetID="24" presetClass="entr" presetSubtype="0" fill="hold" grpId="3" nodeType="withEffect">
                                  <p:stCondLst>
                                    <p:cond delay="0"/>
                                  </p:stCondLst>
                                  <p:childTnLst>
                                    <p:set>
                                      <p:cBhvr>
                                        <p:cTn id="84" dur="1" fill="hold">
                                          <p:stCondLst>
                                            <p:cond delay="0"/>
                                          </p:stCondLst>
                                        </p:cTn>
                                        <p:tgtEl>
                                          <p:spTgt spid="30"/>
                                        </p:tgtEl>
                                        <p:attrNameLst>
                                          <p:attrName>style.visibility</p:attrName>
                                        </p:attrNameLst>
                                      </p:cBhvr>
                                      <p:to>
                                        <p:strVal val="visible"/>
                                      </p:to>
                                    </p:set>
                                    <p:anim to="" calcmode="lin" valueType="num">
                                      <p:cBhvr>
                                        <p:cTn id="85" dur="1" fill="hold"/>
                                        <p:tgtEl>
                                          <p:spTgt spid="30"/>
                                        </p:tgtEl>
                                        <p:attrNameLst>
                                          <p:attrName/>
                                        </p:attrNameLst>
                                      </p:cBhvr>
                                    </p:anim>
                                  </p:childTnLst>
                                </p:cTn>
                              </p:par>
                              <p:par>
                                <p:cTn id="86" presetID="24" presetClass="entr" presetSubtype="0" fill="hold" grpId="3" nodeType="withEffect">
                                  <p:stCondLst>
                                    <p:cond delay="0"/>
                                  </p:stCondLst>
                                  <p:childTnLst>
                                    <p:set>
                                      <p:cBhvr>
                                        <p:cTn id="87" dur="1" fill="hold">
                                          <p:stCondLst>
                                            <p:cond delay="0"/>
                                          </p:stCondLst>
                                        </p:cTn>
                                        <p:tgtEl>
                                          <p:spTgt spid="31"/>
                                        </p:tgtEl>
                                        <p:attrNameLst>
                                          <p:attrName>style.visibility</p:attrName>
                                        </p:attrNameLst>
                                      </p:cBhvr>
                                      <p:to>
                                        <p:strVal val="visible"/>
                                      </p:to>
                                    </p:set>
                                    <p:anim to="" calcmode="lin" valueType="num">
                                      <p:cBhvr>
                                        <p:cTn id="88" dur="1" fill="hold"/>
                                        <p:tgtEl>
                                          <p:spTgt spid="31"/>
                                        </p:tgtEl>
                                        <p:attrNameLst>
                                          <p:attrName/>
                                        </p:attrNameLst>
                                      </p:cBhvr>
                                    </p:anim>
                                  </p:childTnLst>
                                </p:cTn>
                              </p:par>
                              <p:par>
                                <p:cTn id="89" presetID="24" presetClass="entr" presetSubtype="0" fill="hold" grpId="3" nodeType="withEffect">
                                  <p:stCondLst>
                                    <p:cond delay="0"/>
                                  </p:stCondLst>
                                  <p:childTnLst>
                                    <p:set>
                                      <p:cBhvr>
                                        <p:cTn id="90" dur="1" fill="hold">
                                          <p:stCondLst>
                                            <p:cond delay="0"/>
                                          </p:stCondLst>
                                        </p:cTn>
                                        <p:tgtEl>
                                          <p:spTgt spid="32"/>
                                        </p:tgtEl>
                                        <p:attrNameLst>
                                          <p:attrName>style.visibility</p:attrName>
                                        </p:attrNameLst>
                                      </p:cBhvr>
                                      <p:to>
                                        <p:strVal val="visible"/>
                                      </p:to>
                                    </p:set>
                                    <p:anim to="" calcmode="lin" valueType="num">
                                      <p:cBhvr>
                                        <p:cTn id="91" dur="1" fill="hold"/>
                                        <p:tgtEl>
                                          <p:spTgt spid="32"/>
                                        </p:tgtEl>
                                        <p:attrNameLst>
                                          <p:attrName/>
                                        </p:attrNameLst>
                                      </p:cBhvr>
                                    </p:anim>
                                  </p:childTnLst>
                                </p:cTn>
                              </p:par>
                            </p:childTnLst>
                          </p:cTn>
                        </p:par>
                        <p:par>
                          <p:cTn id="92" fill="hold">
                            <p:stCondLst>
                              <p:cond delay="0"/>
                            </p:stCondLst>
                            <p:childTnLst>
                              <p:par>
                                <p:cTn id="93" presetID="0" presetClass="path" presetSubtype="0" accel="50000" decel="50000" fill="hold" grpId="4" nodeType="afterEffect">
                                  <p:stCondLst>
                                    <p:cond delay="0"/>
                                  </p:stCondLst>
                                  <p:childTnLst>
                                    <p:animMotion origin="layout" path="M 0 0 C -0.15035 0.04792 -0.3007 0.09606 -0.37639 0.15 C -0.45209 0.20393 -0.44514 0.28518 -0.45417 0.32407 " pathEditMode="relative" ptsTypes="aaA">
                                      <p:cBhvr>
                                        <p:cTn id="94" dur="200" fill="hold"/>
                                        <p:tgtEl>
                                          <p:spTgt spid="5"/>
                                        </p:tgtEl>
                                        <p:attrNameLst>
                                          <p:attrName>ppt_x</p:attrName>
                                          <p:attrName>ppt_y</p:attrName>
                                        </p:attrNameLst>
                                      </p:cBhvr>
                                    </p:animMotion>
                                  </p:childTnLst>
                                </p:cTn>
                              </p:par>
                            </p:childTnLst>
                          </p:cTn>
                        </p:par>
                        <p:par>
                          <p:cTn id="95" fill="hold">
                            <p:stCondLst>
                              <p:cond delay="200"/>
                            </p:stCondLst>
                            <p:childTnLst>
                              <p:par>
                                <p:cTn id="96" presetID="56" presetClass="path" presetSubtype="0" accel="50000" decel="50000" fill="hold" grpId="4" nodeType="afterEffect">
                                  <p:stCondLst>
                                    <p:cond delay="0"/>
                                  </p:stCondLst>
                                  <p:childTnLst>
                                    <p:animMotion origin="layout" path="M 2.5E-6 3.33333E-6 L -0.5592 0.17847 " pathEditMode="relative" rAng="0" ptsTypes="AA">
                                      <p:cBhvr>
                                        <p:cTn id="97" dur="200" fill="hold"/>
                                        <p:tgtEl>
                                          <p:spTgt spid="14"/>
                                        </p:tgtEl>
                                        <p:attrNameLst>
                                          <p:attrName>ppt_x</p:attrName>
                                          <p:attrName>ppt_y</p:attrName>
                                        </p:attrNameLst>
                                      </p:cBhvr>
                                      <p:rCtr x="-280" y="89"/>
                                    </p:animMotion>
                                  </p:childTnLst>
                                </p:cTn>
                              </p:par>
                            </p:childTnLst>
                          </p:cTn>
                        </p:par>
                        <p:par>
                          <p:cTn id="98" fill="hold">
                            <p:stCondLst>
                              <p:cond delay="400"/>
                            </p:stCondLst>
                            <p:childTnLst>
                              <p:par>
                                <p:cTn id="99" presetID="56" presetClass="path" presetSubtype="0" accel="50000" decel="50000" fill="hold" grpId="4" nodeType="afterEffect">
                                  <p:stCondLst>
                                    <p:cond delay="0"/>
                                  </p:stCondLst>
                                  <p:childTnLst>
                                    <p:animMotion origin="layout" path="M -5.55556E-7 -3.7037E-6 L -0.05503 0.20209 " pathEditMode="relative" rAng="0" ptsTypes="AA">
                                      <p:cBhvr>
                                        <p:cTn id="100" dur="100" fill="hold"/>
                                        <p:tgtEl>
                                          <p:spTgt spid="7"/>
                                        </p:tgtEl>
                                        <p:attrNameLst>
                                          <p:attrName>ppt_x</p:attrName>
                                          <p:attrName>ppt_y</p:attrName>
                                        </p:attrNameLst>
                                      </p:cBhvr>
                                      <p:rCtr x="-28" y="101"/>
                                    </p:animMotion>
                                  </p:childTnLst>
                                </p:cTn>
                              </p:par>
                            </p:childTnLst>
                          </p:cTn>
                        </p:par>
                        <p:par>
                          <p:cTn id="101" fill="hold">
                            <p:stCondLst>
                              <p:cond delay="500"/>
                            </p:stCondLst>
                            <p:childTnLst>
                              <p:par>
                                <p:cTn id="102" presetID="56" presetClass="path" presetSubtype="0" accel="50000" decel="50000" fill="hold" grpId="4" nodeType="afterEffect">
                                  <p:stCondLst>
                                    <p:cond delay="0"/>
                                  </p:stCondLst>
                                  <p:childTnLst>
                                    <p:animMotion origin="layout" path="M 5.55556E-7 -1.11111E-6 L -0.42656 -0.47847 " pathEditMode="relative" rAng="0" ptsTypes="AA">
                                      <p:cBhvr>
                                        <p:cTn id="103" dur="100" fill="hold"/>
                                        <p:tgtEl>
                                          <p:spTgt spid="29"/>
                                        </p:tgtEl>
                                        <p:attrNameLst>
                                          <p:attrName>ppt_x</p:attrName>
                                          <p:attrName>ppt_y</p:attrName>
                                        </p:attrNameLst>
                                      </p:cBhvr>
                                      <p:rCtr x="-213" y="-239"/>
                                    </p:animMotion>
                                  </p:childTnLst>
                                </p:cTn>
                              </p:par>
                            </p:childTnLst>
                          </p:cTn>
                        </p:par>
                        <p:par>
                          <p:cTn id="104" fill="hold">
                            <p:stCondLst>
                              <p:cond delay="600"/>
                            </p:stCondLst>
                            <p:childTnLst>
                              <p:par>
                                <p:cTn id="105" presetID="64" presetClass="path" presetSubtype="0" accel="50000" decel="50000" fill="hold" grpId="4" nodeType="afterEffect">
                                  <p:stCondLst>
                                    <p:cond delay="0"/>
                                  </p:stCondLst>
                                  <p:childTnLst>
                                    <p:animMotion origin="layout" path="M -2.77778E-7 -4.81481E-6 L -0.37691 -0.30092 " pathEditMode="relative" rAng="0" ptsTypes="AA">
                                      <p:cBhvr>
                                        <p:cTn id="106" dur="100" fill="hold"/>
                                        <p:tgtEl>
                                          <p:spTgt spid="22"/>
                                        </p:tgtEl>
                                        <p:attrNameLst>
                                          <p:attrName>ppt_x</p:attrName>
                                          <p:attrName>ppt_y</p:attrName>
                                        </p:attrNameLst>
                                      </p:cBhvr>
                                      <p:rCtr x="-189" y="-150"/>
                                    </p:animMotion>
                                  </p:childTnLst>
                                </p:cTn>
                              </p:par>
                            </p:childTnLst>
                          </p:cTn>
                        </p:par>
                        <p:par>
                          <p:cTn id="107" fill="hold">
                            <p:stCondLst>
                              <p:cond delay="700"/>
                            </p:stCondLst>
                            <p:childTnLst>
                              <p:par>
                                <p:cTn id="108" presetID="35" presetClass="path" presetSubtype="0" accel="50000" decel="50000" fill="hold" grpId="4" nodeType="afterEffect">
                                  <p:stCondLst>
                                    <p:cond delay="0"/>
                                  </p:stCondLst>
                                  <p:childTnLst>
                                    <p:animMotion origin="layout" path="M -1.11111E-6 1.85185E-6 L -0.34757 0.12014 " pathEditMode="relative" rAng="0" ptsTypes="AA">
                                      <p:cBhvr>
                                        <p:cTn id="109" dur="100" fill="hold"/>
                                        <p:tgtEl>
                                          <p:spTgt spid="9"/>
                                        </p:tgtEl>
                                        <p:attrNameLst>
                                          <p:attrName>ppt_x</p:attrName>
                                          <p:attrName>ppt_y</p:attrName>
                                        </p:attrNameLst>
                                      </p:cBhvr>
                                      <p:rCtr x="-174" y="60"/>
                                    </p:animMotion>
                                  </p:childTnLst>
                                </p:cTn>
                              </p:par>
                            </p:childTnLst>
                          </p:cTn>
                        </p:par>
                        <p:par>
                          <p:cTn id="110" fill="hold">
                            <p:stCondLst>
                              <p:cond delay="800"/>
                            </p:stCondLst>
                            <p:childTnLst>
                              <p:par>
                                <p:cTn id="111" presetID="64" presetClass="path" presetSubtype="0" accel="50000" decel="50000" fill="hold" grpId="4" nodeType="afterEffect">
                                  <p:stCondLst>
                                    <p:cond delay="0"/>
                                  </p:stCondLst>
                                  <p:childTnLst>
                                    <p:animMotion origin="layout" path="M -5.55556E-7 -4.81481E-6 L 0.33646 -0.42592 " pathEditMode="relative" rAng="0" ptsTypes="AA">
                                      <p:cBhvr>
                                        <p:cTn id="112" dur="200" fill="hold"/>
                                        <p:tgtEl>
                                          <p:spTgt spid="27"/>
                                        </p:tgtEl>
                                        <p:attrNameLst>
                                          <p:attrName>ppt_x</p:attrName>
                                          <p:attrName>ppt_y</p:attrName>
                                        </p:attrNameLst>
                                      </p:cBhvr>
                                      <p:rCtr x="168" y="-213"/>
                                    </p:animMotion>
                                  </p:childTnLst>
                                </p:cTn>
                              </p:par>
                            </p:childTnLst>
                          </p:cTn>
                        </p:par>
                        <p:par>
                          <p:cTn id="113" fill="hold">
                            <p:stCondLst>
                              <p:cond delay="1000"/>
                            </p:stCondLst>
                            <p:childTnLst>
                              <p:par>
                                <p:cTn id="114" presetID="0" presetClass="path" presetSubtype="0" accel="50000" decel="50000" fill="hold" grpId="4" nodeType="afterEffect">
                                  <p:stCondLst>
                                    <p:cond delay="0"/>
                                  </p:stCondLst>
                                  <p:childTnLst>
                                    <p:animMotion origin="layout" path="M 4.16667E-6 2.96296E-6 L -0.12396 -0.3419 " pathEditMode="relative" rAng="0" ptsTypes="AA">
                                      <p:cBhvr>
                                        <p:cTn id="115" dur="100" fill="hold"/>
                                        <p:tgtEl>
                                          <p:spTgt spid="23"/>
                                        </p:tgtEl>
                                        <p:attrNameLst>
                                          <p:attrName>ppt_x</p:attrName>
                                          <p:attrName>ppt_y</p:attrName>
                                        </p:attrNameLst>
                                      </p:cBhvr>
                                      <p:rCtr x="-62" y="-171"/>
                                    </p:animMotion>
                                  </p:childTnLst>
                                </p:cTn>
                              </p:par>
                            </p:childTnLst>
                          </p:cTn>
                        </p:par>
                        <p:par>
                          <p:cTn id="116" fill="hold">
                            <p:stCondLst>
                              <p:cond delay="1100"/>
                            </p:stCondLst>
                            <p:childTnLst>
                              <p:par>
                                <p:cTn id="117" presetID="64" presetClass="path" presetSubtype="0" accel="50000" decel="50000" fill="hold" grpId="4" nodeType="afterEffect">
                                  <p:stCondLst>
                                    <p:cond delay="0"/>
                                  </p:stCondLst>
                                  <p:childTnLst>
                                    <p:animMotion origin="layout" path="M -4.44444E-6 1.85185E-6 L 0.23403 -0.15301 " pathEditMode="relative" rAng="0" ptsTypes="AA">
                                      <p:cBhvr>
                                        <p:cTn id="118" dur="100" fill="hold"/>
                                        <p:tgtEl>
                                          <p:spTgt spid="13"/>
                                        </p:tgtEl>
                                        <p:attrNameLst>
                                          <p:attrName>ppt_x</p:attrName>
                                          <p:attrName>ppt_y</p:attrName>
                                        </p:attrNameLst>
                                      </p:cBhvr>
                                      <p:rCtr x="117" y="-77"/>
                                    </p:animMotion>
                                  </p:childTnLst>
                                </p:cTn>
                              </p:par>
                            </p:childTnLst>
                          </p:cTn>
                        </p:par>
                        <p:par>
                          <p:cTn id="119" fill="hold">
                            <p:stCondLst>
                              <p:cond delay="1200"/>
                            </p:stCondLst>
                            <p:childTnLst>
                              <p:par>
                                <p:cTn id="120" presetID="64" presetClass="path" presetSubtype="0" accel="50000" decel="50000" fill="hold" grpId="4" nodeType="afterEffect">
                                  <p:stCondLst>
                                    <p:cond delay="0"/>
                                  </p:stCondLst>
                                  <p:childTnLst>
                                    <p:animMotion origin="layout" path="M -5.55556E-7 -2.59259E-6 L 0.11684 -0.24745 " pathEditMode="relative" rAng="0" ptsTypes="AA">
                                      <p:cBhvr>
                                        <p:cTn id="121" dur="100" fill="hold"/>
                                        <p:tgtEl>
                                          <p:spTgt spid="12"/>
                                        </p:tgtEl>
                                        <p:attrNameLst>
                                          <p:attrName>ppt_x</p:attrName>
                                          <p:attrName>ppt_y</p:attrName>
                                        </p:attrNameLst>
                                      </p:cBhvr>
                                      <p:rCtr x="58" y="-124"/>
                                    </p:animMotion>
                                  </p:childTnLst>
                                </p:cTn>
                              </p:par>
                            </p:childTnLst>
                          </p:cTn>
                        </p:par>
                        <p:par>
                          <p:cTn id="122" fill="hold">
                            <p:stCondLst>
                              <p:cond delay="1300"/>
                            </p:stCondLst>
                            <p:childTnLst>
                              <p:par>
                                <p:cTn id="123" presetID="64" presetClass="path" presetSubtype="0" accel="50000" decel="50000" fill="hold" grpId="4" nodeType="afterEffect">
                                  <p:stCondLst>
                                    <p:cond delay="0"/>
                                  </p:stCondLst>
                                  <p:childTnLst>
                                    <p:animMotion origin="layout" path="M -2.22222E-6 -2.59259E-6 L 0.50972 0.2882 " pathEditMode="relative" rAng="0" ptsTypes="AA">
                                      <p:cBhvr>
                                        <p:cTn id="124" dur="100" fill="hold"/>
                                        <p:tgtEl>
                                          <p:spTgt spid="15"/>
                                        </p:tgtEl>
                                        <p:attrNameLst>
                                          <p:attrName>ppt_x</p:attrName>
                                          <p:attrName>ppt_y</p:attrName>
                                        </p:attrNameLst>
                                      </p:cBhvr>
                                      <p:rCtr x="255" y="144"/>
                                    </p:animMotion>
                                  </p:childTnLst>
                                </p:cTn>
                              </p:par>
                            </p:childTnLst>
                          </p:cTn>
                        </p:par>
                        <p:par>
                          <p:cTn id="125" fill="hold">
                            <p:stCondLst>
                              <p:cond delay="1400"/>
                            </p:stCondLst>
                            <p:childTnLst>
                              <p:par>
                                <p:cTn id="126" presetID="64" presetClass="path" presetSubtype="0" accel="50000" decel="50000" fill="hold" grpId="4" nodeType="afterEffect">
                                  <p:stCondLst>
                                    <p:cond delay="0"/>
                                  </p:stCondLst>
                                  <p:childTnLst>
                                    <p:animMotion origin="layout" path="M 4.16667E-6 2.96296E-6 L 0.41441 -0.06875 " pathEditMode="relative" rAng="0" ptsTypes="AA">
                                      <p:cBhvr>
                                        <p:cTn id="127" dur="100" fill="hold"/>
                                        <p:tgtEl>
                                          <p:spTgt spid="4"/>
                                        </p:tgtEl>
                                        <p:attrNameLst>
                                          <p:attrName>ppt_x</p:attrName>
                                          <p:attrName>ppt_y</p:attrName>
                                        </p:attrNameLst>
                                      </p:cBhvr>
                                      <p:rCtr x="207" y="-34"/>
                                    </p:animMotion>
                                  </p:childTnLst>
                                </p:cTn>
                              </p:par>
                            </p:childTnLst>
                          </p:cTn>
                        </p:par>
                        <p:par>
                          <p:cTn id="128" fill="hold">
                            <p:stCondLst>
                              <p:cond delay="1500"/>
                            </p:stCondLst>
                            <p:childTnLst>
                              <p:par>
                                <p:cTn id="129" presetID="42" presetClass="path" presetSubtype="0" accel="50000" decel="50000" fill="hold" grpId="4" nodeType="afterEffect">
                                  <p:stCondLst>
                                    <p:cond delay="0"/>
                                  </p:stCondLst>
                                  <p:childTnLst>
                                    <p:animMotion origin="layout" path="M 5E-6 3.33333E-6 L 0.11198 -0.37338 " pathEditMode="relative" rAng="0" ptsTypes="AA">
                                      <p:cBhvr>
                                        <p:cTn id="130" dur="100" fill="hold"/>
                                        <p:tgtEl>
                                          <p:spTgt spid="17"/>
                                        </p:tgtEl>
                                        <p:attrNameLst>
                                          <p:attrName>ppt_x</p:attrName>
                                          <p:attrName>ppt_y</p:attrName>
                                        </p:attrNameLst>
                                      </p:cBhvr>
                                      <p:rCtr x="56" y="-187"/>
                                    </p:animMotion>
                                  </p:childTnLst>
                                </p:cTn>
                              </p:par>
                            </p:childTnLst>
                          </p:cTn>
                        </p:par>
                        <p:par>
                          <p:cTn id="131" fill="hold">
                            <p:stCondLst>
                              <p:cond delay="1600"/>
                            </p:stCondLst>
                            <p:childTnLst>
                              <p:par>
                                <p:cTn id="132" presetID="63" presetClass="path" presetSubtype="0" accel="50000" decel="50000" fill="hold" grpId="4" nodeType="afterEffect">
                                  <p:stCondLst>
                                    <p:cond delay="0"/>
                                  </p:stCondLst>
                                  <p:childTnLst>
                                    <p:animMotion origin="layout" path="M -2.22222E-6 -4.07407E-6 L 0.13091 0.06528 " pathEditMode="relative" rAng="0" ptsTypes="AA">
                                      <p:cBhvr>
                                        <p:cTn id="133" dur="100" fill="hold"/>
                                        <p:tgtEl>
                                          <p:spTgt spid="6"/>
                                        </p:tgtEl>
                                        <p:attrNameLst>
                                          <p:attrName>ppt_x</p:attrName>
                                          <p:attrName>ppt_y</p:attrName>
                                        </p:attrNameLst>
                                      </p:cBhvr>
                                      <p:rCtr x="65" y="33"/>
                                    </p:animMotion>
                                  </p:childTnLst>
                                </p:cTn>
                              </p:par>
                            </p:childTnLst>
                          </p:cTn>
                        </p:par>
                        <p:par>
                          <p:cTn id="134" fill="hold">
                            <p:stCondLst>
                              <p:cond delay="1700"/>
                            </p:stCondLst>
                            <p:childTnLst>
                              <p:par>
                                <p:cTn id="135" presetID="56" presetClass="path" presetSubtype="0" accel="50000" decel="50000" fill="hold" grpId="4" nodeType="afterEffect">
                                  <p:stCondLst>
                                    <p:cond delay="0"/>
                                  </p:stCondLst>
                                  <p:childTnLst>
                                    <p:animMotion origin="layout" path="M 4.72222E-6 2.96296E-6 L 0.43611 -0.33125 " pathEditMode="relative" rAng="0" ptsTypes="AA">
                                      <p:cBhvr>
                                        <p:cTn id="136" dur="100" fill="hold"/>
                                        <p:tgtEl>
                                          <p:spTgt spid="28"/>
                                        </p:tgtEl>
                                        <p:attrNameLst>
                                          <p:attrName>ppt_x</p:attrName>
                                          <p:attrName>ppt_y</p:attrName>
                                        </p:attrNameLst>
                                      </p:cBhvr>
                                      <p:rCtr x="218" y="-166"/>
                                    </p:animMotion>
                                  </p:childTnLst>
                                </p:cTn>
                              </p:par>
                            </p:childTnLst>
                          </p:cTn>
                        </p:par>
                        <p:par>
                          <p:cTn id="137" fill="hold">
                            <p:stCondLst>
                              <p:cond delay="1800"/>
                            </p:stCondLst>
                            <p:childTnLst>
                              <p:par>
                                <p:cTn id="138" presetID="64" presetClass="path" presetSubtype="0" accel="50000" decel="50000" fill="hold" grpId="4" nodeType="afterEffect">
                                  <p:stCondLst>
                                    <p:cond delay="0"/>
                                  </p:stCondLst>
                                  <p:childTnLst>
                                    <p:animMotion origin="layout" path="M -5.55556E-7 1.85185E-6 L -0.2118 -0.14236 " pathEditMode="relative" rAng="0" ptsTypes="AA">
                                      <p:cBhvr>
                                        <p:cTn id="139" dur="100" fill="hold"/>
                                        <p:tgtEl>
                                          <p:spTgt spid="18"/>
                                        </p:tgtEl>
                                        <p:attrNameLst>
                                          <p:attrName>ppt_x</p:attrName>
                                          <p:attrName>ppt_y</p:attrName>
                                        </p:attrNameLst>
                                      </p:cBhvr>
                                      <p:rCtr x="-106" y="-71"/>
                                    </p:animMotion>
                                  </p:childTnLst>
                                </p:cTn>
                              </p:par>
                            </p:childTnLst>
                          </p:cTn>
                        </p:par>
                        <p:par>
                          <p:cTn id="140" fill="hold">
                            <p:stCondLst>
                              <p:cond delay="1900"/>
                            </p:stCondLst>
                            <p:childTnLst>
                              <p:par>
                                <p:cTn id="141" presetID="63" presetClass="path" presetSubtype="0" accel="50000" decel="50000" fill="hold" grpId="4" nodeType="afterEffect">
                                  <p:stCondLst>
                                    <p:cond delay="0"/>
                                  </p:stCondLst>
                                  <p:childTnLst>
                                    <p:animMotion origin="layout" path="M 3.61111E-6 -2.59259E-6 L 0.65972 0.0257 " pathEditMode="relative" rAng="0" ptsTypes="AA">
                                      <p:cBhvr>
                                        <p:cTn id="142" dur="100" fill="hold"/>
                                        <p:tgtEl>
                                          <p:spTgt spid="32"/>
                                        </p:tgtEl>
                                        <p:attrNameLst>
                                          <p:attrName>ppt_x</p:attrName>
                                          <p:attrName>ppt_y</p:attrName>
                                        </p:attrNameLst>
                                      </p:cBhvr>
                                      <p:rCtr x="330" y="13"/>
                                    </p:animMotion>
                                  </p:childTnLst>
                                </p:cTn>
                              </p:par>
                            </p:childTnLst>
                          </p:cTn>
                        </p:par>
                        <p:par>
                          <p:cTn id="143" fill="hold">
                            <p:stCondLst>
                              <p:cond delay="2000"/>
                            </p:stCondLst>
                            <p:childTnLst>
                              <p:par>
                                <p:cTn id="144" presetID="64" presetClass="path" presetSubtype="0" accel="50000" decel="50000" fill="hold" grpId="4" nodeType="afterEffect">
                                  <p:stCondLst>
                                    <p:cond delay="0"/>
                                  </p:stCondLst>
                                  <p:childTnLst>
                                    <p:animMotion origin="layout" path="M 3.61111E-6 3.33333E-6 L -0.02448 -0.11088 " pathEditMode="relative" rAng="0" ptsTypes="AA">
                                      <p:cBhvr>
                                        <p:cTn id="145" dur="100" fill="hold"/>
                                        <p:tgtEl>
                                          <p:spTgt spid="21"/>
                                        </p:tgtEl>
                                        <p:attrNameLst>
                                          <p:attrName>ppt_x</p:attrName>
                                          <p:attrName>ppt_y</p:attrName>
                                        </p:attrNameLst>
                                      </p:cBhvr>
                                      <p:rCtr x="-12" y="-56"/>
                                    </p:animMotion>
                                  </p:childTnLst>
                                </p:cTn>
                              </p:par>
                            </p:childTnLst>
                          </p:cTn>
                        </p:par>
                        <p:par>
                          <p:cTn id="146" fill="hold">
                            <p:stCondLst>
                              <p:cond delay="2100"/>
                            </p:stCondLst>
                            <p:childTnLst>
                              <p:par>
                                <p:cTn id="147" presetID="64" presetClass="path" presetSubtype="0" accel="50000" decel="50000" fill="hold" grpId="4" nodeType="afterEffect">
                                  <p:stCondLst>
                                    <p:cond delay="0"/>
                                  </p:stCondLst>
                                  <p:childTnLst>
                                    <p:animMotion origin="layout" path="M 4.72222E-6 3.7037E-6 L 0.47447 0.07824 " pathEditMode="relative" rAng="0" ptsTypes="AA">
                                      <p:cBhvr>
                                        <p:cTn id="148" dur="200" fill="hold"/>
                                        <p:tgtEl>
                                          <p:spTgt spid="24"/>
                                        </p:tgtEl>
                                        <p:attrNameLst>
                                          <p:attrName>ppt_x</p:attrName>
                                          <p:attrName>ppt_y</p:attrName>
                                        </p:attrNameLst>
                                      </p:cBhvr>
                                      <p:rCtr x="237" y="39"/>
                                    </p:animMotion>
                                  </p:childTnLst>
                                </p:cTn>
                              </p:par>
                            </p:childTnLst>
                          </p:cTn>
                        </p:par>
                        <p:par>
                          <p:cTn id="149" fill="hold">
                            <p:stCondLst>
                              <p:cond delay="2300"/>
                            </p:stCondLst>
                            <p:childTnLst>
                              <p:par>
                                <p:cTn id="150" presetID="63" presetClass="path" presetSubtype="0" accel="50000" decel="50000" fill="hold" grpId="4" nodeType="afterEffect">
                                  <p:stCondLst>
                                    <p:cond delay="0"/>
                                  </p:stCondLst>
                                  <p:childTnLst>
                                    <p:animMotion origin="layout" path="M 4.44444E-6 -4.44444E-6 L 0.52951 0.3301 " pathEditMode="relative" rAng="0" ptsTypes="AA">
                                      <p:cBhvr>
                                        <p:cTn id="151" dur="100" fill="hold"/>
                                        <p:tgtEl>
                                          <p:spTgt spid="8"/>
                                        </p:tgtEl>
                                        <p:attrNameLst>
                                          <p:attrName>ppt_x</p:attrName>
                                          <p:attrName>ppt_y</p:attrName>
                                        </p:attrNameLst>
                                      </p:cBhvr>
                                      <p:rCtr x="265" y="165"/>
                                    </p:animMotion>
                                  </p:childTnLst>
                                </p:cTn>
                              </p:par>
                            </p:childTnLst>
                          </p:cTn>
                        </p:par>
                        <p:par>
                          <p:cTn id="152" fill="hold">
                            <p:stCondLst>
                              <p:cond delay="2400"/>
                            </p:stCondLst>
                            <p:childTnLst>
                              <p:par>
                                <p:cTn id="153" presetID="64" presetClass="path" presetSubtype="0" accel="50000" decel="50000" fill="hold" grpId="4" nodeType="afterEffect">
                                  <p:stCondLst>
                                    <p:cond delay="0"/>
                                  </p:stCondLst>
                                  <p:childTnLst>
                                    <p:animMotion origin="layout" path="M -2.22222E-6 7.40741E-7 L 0.1724 -0.50972 " pathEditMode="relative" rAng="0" ptsTypes="AA">
                                      <p:cBhvr>
                                        <p:cTn id="154" dur="100" fill="hold"/>
                                        <p:tgtEl>
                                          <p:spTgt spid="25"/>
                                        </p:tgtEl>
                                        <p:attrNameLst>
                                          <p:attrName>ppt_x</p:attrName>
                                          <p:attrName>ppt_y</p:attrName>
                                        </p:attrNameLst>
                                      </p:cBhvr>
                                      <p:rCtr x="86" y="-255"/>
                                    </p:animMotion>
                                  </p:childTnLst>
                                </p:cTn>
                              </p:par>
                            </p:childTnLst>
                          </p:cTn>
                        </p:par>
                        <p:par>
                          <p:cTn id="155" fill="hold">
                            <p:stCondLst>
                              <p:cond delay="2500"/>
                            </p:stCondLst>
                            <p:childTnLst>
                              <p:par>
                                <p:cTn id="156" presetID="63" presetClass="path" presetSubtype="0" accel="50000" decel="50000" fill="hold" grpId="4" nodeType="afterEffect">
                                  <p:stCondLst>
                                    <p:cond delay="0"/>
                                  </p:stCondLst>
                                  <p:childTnLst>
                                    <p:animMotion origin="layout" path="M 4.72222E-6 -7.40741E-7 L 0.1868 0.05718 " pathEditMode="relative" rAng="0" ptsTypes="AA">
                                      <p:cBhvr>
                                        <p:cTn id="157" dur="100" fill="hold"/>
                                        <p:tgtEl>
                                          <p:spTgt spid="11"/>
                                        </p:tgtEl>
                                        <p:attrNameLst>
                                          <p:attrName>ppt_x</p:attrName>
                                          <p:attrName>ppt_y</p:attrName>
                                        </p:attrNameLst>
                                      </p:cBhvr>
                                      <p:rCtr x="93" y="28"/>
                                    </p:animMotion>
                                  </p:childTnLst>
                                </p:cTn>
                              </p:par>
                            </p:childTnLst>
                          </p:cTn>
                        </p:par>
                        <p:par>
                          <p:cTn id="158" fill="hold">
                            <p:stCondLst>
                              <p:cond delay="2600"/>
                            </p:stCondLst>
                            <p:childTnLst>
                              <p:par>
                                <p:cTn id="159" presetID="64" presetClass="path" presetSubtype="0" accel="50000" decel="50000" fill="hold" grpId="4" nodeType="afterEffect">
                                  <p:stCondLst>
                                    <p:cond delay="0"/>
                                  </p:stCondLst>
                                  <p:childTnLst>
                                    <p:animMotion origin="layout" path="M 1.38889E-6 3.7037E-7 L 0.48229 -0.43634 " pathEditMode="relative" rAng="0" ptsTypes="AA">
                                      <p:cBhvr>
                                        <p:cTn id="160" dur="100" fill="hold"/>
                                        <p:tgtEl>
                                          <p:spTgt spid="10"/>
                                        </p:tgtEl>
                                        <p:attrNameLst>
                                          <p:attrName>ppt_x</p:attrName>
                                          <p:attrName>ppt_y</p:attrName>
                                        </p:attrNameLst>
                                      </p:cBhvr>
                                      <p:rCtr x="241" y="-218"/>
                                    </p:animMotion>
                                  </p:childTnLst>
                                </p:cTn>
                              </p:par>
                            </p:childTnLst>
                          </p:cTn>
                        </p:par>
                        <p:par>
                          <p:cTn id="161" fill="hold">
                            <p:stCondLst>
                              <p:cond delay="2700"/>
                            </p:stCondLst>
                            <p:childTnLst>
                              <p:par>
                                <p:cTn id="162" presetID="64" presetClass="path" presetSubtype="0" accel="50000" decel="50000" fill="hold" grpId="4" nodeType="afterEffect">
                                  <p:stCondLst>
                                    <p:cond delay="0"/>
                                  </p:stCondLst>
                                  <p:childTnLst>
                                    <p:animMotion origin="layout" path="M 4.16667E-6 2.96296E-6 L 0.44791 -0.05834 " pathEditMode="relative" rAng="0" ptsTypes="AA">
                                      <p:cBhvr>
                                        <p:cTn id="163" dur="100" fill="hold"/>
                                        <p:tgtEl>
                                          <p:spTgt spid="26"/>
                                        </p:tgtEl>
                                        <p:attrNameLst>
                                          <p:attrName>ppt_x</p:attrName>
                                          <p:attrName>ppt_y</p:attrName>
                                        </p:attrNameLst>
                                      </p:cBhvr>
                                      <p:rCtr x="224" y="-29"/>
                                    </p:animMotion>
                                  </p:childTnLst>
                                </p:cTn>
                              </p:par>
                            </p:childTnLst>
                          </p:cTn>
                        </p:par>
                        <p:par>
                          <p:cTn id="164" fill="hold">
                            <p:stCondLst>
                              <p:cond delay="2800"/>
                            </p:stCondLst>
                            <p:childTnLst>
                              <p:par>
                                <p:cTn id="165" presetID="64" presetClass="path" presetSubtype="0" accel="50000" decel="50000" fill="hold" grpId="4" nodeType="afterEffect">
                                  <p:stCondLst>
                                    <p:cond delay="0"/>
                                  </p:stCondLst>
                                  <p:childTnLst>
                                    <p:animMotion origin="layout" path="M -3.05556E-6 -3.7037E-6 L 0.85712 -0.3 " pathEditMode="relative" rAng="0" ptsTypes="AA">
                                      <p:cBhvr>
                                        <p:cTn id="166" dur="100" fill="hold"/>
                                        <p:tgtEl>
                                          <p:spTgt spid="16"/>
                                        </p:tgtEl>
                                        <p:attrNameLst>
                                          <p:attrName>ppt_x</p:attrName>
                                          <p:attrName>ppt_y</p:attrName>
                                        </p:attrNameLst>
                                      </p:cBhvr>
                                      <p:rCtr x="428" y="-150"/>
                                    </p:animMotion>
                                  </p:childTnLst>
                                </p:cTn>
                              </p:par>
                            </p:childTnLst>
                          </p:cTn>
                        </p:par>
                        <p:par>
                          <p:cTn id="167" fill="hold">
                            <p:stCondLst>
                              <p:cond delay="2900"/>
                            </p:stCondLst>
                            <p:childTnLst>
                              <p:par>
                                <p:cTn id="168" presetID="63" presetClass="path" presetSubtype="0" accel="50000" decel="50000" fill="hold" grpId="4" nodeType="afterEffect">
                                  <p:stCondLst>
                                    <p:cond delay="0"/>
                                  </p:stCondLst>
                                  <p:childTnLst>
                                    <p:animMotion origin="layout" path="M -1.11111E-6 4.07407E-6 L 0.35156 0.30902 " pathEditMode="relative" rAng="0" ptsTypes="AA">
                                      <p:cBhvr>
                                        <p:cTn id="169" dur="100" fill="hold"/>
                                        <p:tgtEl>
                                          <p:spTgt spid="19"/>
                                        </p:tgtEl>
                                        <p:attrNameLst>
                                          <p:attrName>ppt_x</p:attrName>
                                          <p:attrName>ppt_y</p:attrName>
                                        </p:attrNameLst>
                                      </p:cBhvr>
                                      <p:rCtr x="176" y="154"/>
                                    </p:animMotion>
                                  </p:childTnLst>
                                </p:cTn>
                              </p:par>
                            </p:childTnLst>
                          </p:cTn>
                        </p:par>
                        <p:par>
                          <p:cTn id="170" fill="hold">
                            <p:stCondLst>
                              <p:cond delay="3000"/>
                            </p:stCondLst>
                            <p:childTnLst>
                              <p:par>
                                <p:cTn id="171" presetID="63" presetClass="path" presetSubtype="0" accel="50000" decel="50000" fill="hold" grpId="4" nodeType="afterEffect">
                                  <p:stCondLst>
                                    <p:cond delay="0"/>
                                  </p:stCondLst>
                                  <p:childTnLst>
                                    <p:animMotion origin="layout" path="M -1.38889E-6 -3.7037E-7 L 0.74896 0.21458 " pathEditMode="relative" rAng="0" ptsTypes="AA">
                                      <p:cBhvr>
                                        <p:cTn id="172" dur="100" fill="hold"/>
                                        <p:tgtEl>
                                          <p:spTgt spid="30"/>
                                        </p:tgtEl>
                                        <p:attrNameLst>
                                          <p:attrName>ppt_x</p:attrName>
                                          <p:attrName>ppt_y</p:attrName>
                                        </p:attrNameLst>
                                      </p:cBhvr>
                                      <p:rCtr x="374" y="107"/>
                                    </p:animMotion>
                                  </p:childTnLst>
                                </p:cTn>
                              </p:par>
                            </p:childTnLst>
                          </p:cTn>
                        </p:par>
                        <p:par>
                          <p:cTn id="173" fill="hold">
                            <p:stCondLst>
                              <p:cond delay="3100"/>
                            </p:stCondLst>
                            <p:childTnLst>
                              <p:par>
                                <p:cTn id="174" presetID="63" presetClass="path" presetSubtype="0" accel="50000" decel="50000" fill="hold" grpId="4" nodeType="afterEffect">
                                  <p:stCondLst>
                                    <p:cond delay="0"/>
                                  </p:stCondLst>
                                  <p:childTnLst>
                                    <p:animMotion origin="layout" path="M 4.44444E-6 -4.44444E-6 L 0.33697 -0.18449 " pathEditMode="relative" rAng="0" ptsTypes="AA">
                                      <p:cBhvr>
                                        <p:cTn id="175" dur="100" fill="hold"/>
                                        <p:tgtEl>
                                          <p:spTgt spid="20"/>
                                        </p:tgtEl>
                                        <p:attrNameLst>
                                          <p:attrName>ppt_x</p:attrName>
                                          <p:attrName>ppt_y</p:attrName>
                                        </p:attrNameLst>
                                      </p:cBhvr>
                                      <p:rCtr x="168" y="-92"/>
                                    </p:animMotion>
                                  </p:childTnLst>
                                </p:cTn>
                              </p:par>
                            </p:childTnLst>
                          </p:cTn>
                        </p:par>
                        <p:par>
                          <p:cTn id="176" fill="hold">
                            <p:stCondLst>
                              <p:cond delay="3200"/>
                            </p:stCondLst>
                            <p:childTnLst>
                              <p:par>
                                <p:cTn id="177" presetID="64" presetClass="path" presetSubtype="0" accel="50000" decel="50000" fill="hold" grpId="4" nodeType="afterEffect">
                                  <p:stCondLst>
                                    <p:cond delay="0"/>
                                  </p:stCondLst>
                                  <p:childTnLst>
                                    <p:animMotion origin="layout" path="M 3.61111E-6 -4.81481E-6 L 0.02274 -0.47986 " pathEditMode="relative" rAng="0" ptsTypes="AA">
                                      <p:cBhvr>
                                        <p:cTn id="178" dur="100" fill="hold"/>
                                        <p:tgtEl>
                                          <p:spTgt spid="31"/>
                                        </p:tgtEl>
                                        <p:attrNameLst>
                                          <p:attrName>ppt_x</p:attrName>
                                          <p:attrName>ppt_y</p:attrName>
                                        </p:attrNameLst>
                                      </p:cBhvr>
                                      <p:rCtr x="11" y="-2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3"/>
      <p:bldP spid="4" grpId="4"/>
      <p:bldP spid="5" grpId="3"/>
      <p:bldP spid="5" grpId="4"/>
      <p:bldP spid="6" grpId="3"/>
      <p:bldP spid="6" grpId="4"/>
      <p:bldP spid="7" grpId="3"/>
      <p:bldP spid="7" grpId="4"/>
      <p:bldP spid="8" grpId="3"/>
      <p:bldP spid="8" grpId="4"/>
      <p:bldP spid="9" grpId="3"/>
      <p:bldP spid="9" grpId="4"/>
      <p:bldP spid="10" grpId="3"/>
      <p:bldP spid="10" grpId="4"/>
      <p:bldP spid="11" grpId="3"/>
      <p:bldP spid="11" grpId="4"/>
      <p:bldP spid="12" grpId="3"/>
      <p:bldP spid="12" grpId="4"/>
      <p:bldP spid="13" grpId="3"/>
      <p:bldP spid="13" grpId="4"/>
      <p:bldP spid="14" grpId="3"/>
      <p:bldP spid="14" grpId="4"/>
      <p:bldP spid="15" grpId="3"/>
      <p:bldP spid="15" grpId="4"/>
      <p:bldP spid="16" grpId="3"/>
      <p:bldP spid="16" grpId="4"/>
      <p:bldP spid="17" grpId="3"/>
      <p:bldP spid="17" grpId="4"/>
      <p:bldP spid="18" grpId="3"/>
      <p:bldP spid="18" grpId="4"/>
      <p:bldP spid="19" grpId="3"/>
      <p:bldP spid="19" grpId="4"/>
      <p:bldP spid="20" grpId="3"/>
      <p:bldP spid="20" grpId="4"/>
      <p:bldP spid="21" grpId="3"/>
      <p:bldP spid="21" grpId="4"/>
      <p:bldP spid="22" grpId="3"/>
      <p:bldP spid="22" grpId="4"/>
      <p:bldP spid="23" grpId="3"/>
      <p:bldP spid="23" grpId="4"/>
      <p:bldP spid="24" grpId="3"/>
      <p:bldP spid="24" grpId="4"/>
      <p:bldP spid="25" grpId="3"/>
      <p:bldP spid="25" grpId="4"/>
      <p:bldP spid="26" grpId="3"/>
      <p:bldP spid="26" grpId="4"/>
      <p:bldP spid="27" grpId="3"/>
      <p:bldP spid="27" grpId="4"/>
      <p:bldP spid="28" grpId="3"/>
      <p:bldP spid="28" grpId="4"/>
      <p:bldP spid="29" grpId="3"/>
      <p:bldP spid="29" grpId="4"/>
      <p:bldP spid="30" grpId="3"/>
      <p:bldP spid="30" grpId="4"/>
      <p:bldP spid="31" grpId="3"/>
      <p:bldP spid="31" grpId="4"/>
      <p:bldP spid="32" grpId="3"/>
      <p:bldP spid="32" grpId="4"/>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7"/>
          <p:cNvPicPr>
            <a:picLocks noGrp="1" noChangeAspect="1" noChangeArrowheads="1"/>
          </p:cNvPicPr>
          <p:nvPr>
            <p:ph type="body" idx="1"/>
          </p:nvPr>
        </p:nvPicPr>
        <p:blipFill>
          <a:blip r:embed="rId3" cstate="print"/>
          <a:srcRect/>
          <a:stretch>
            <a:fillRect/>
          </a:stretch>
        </p:blipFill>
        <p:spPr>
          <a:xfrm>
            <a:off x="2286000" y="836613"/>
            <a:ext cx="6769100" cy="5591175"/>
          </a:xfrm>
          <a:effectLst>
            <a:outerShdw blurRad="292100" dist="139700" dir="2700000" algn="tl" rotWithShape="0">
              <a:srgbClr val="333333">
                <a:alpha val="65000"/>
              </a:srgbClr>
            </a:outerShdw>
          </a:effectLst>
        </p:spPr>
      </p:pic>
      <p:sp>
        <p:nvSpPr>
          <p:cNvPr id="22" name="Rounded Rectangle 21"/>
          <p:cNvSpPr/>
          <p:nvPr/>
        </p:nvSpPr>
        <p:spPr>
          <a:xfrm>
            <a:off x="-32" y="1071546"/>
            <a:ext cx="3500462" cy="4714908"/>
          </a:xfrm>
          <a:prstGeom prst="roundRect">
            <a:avLst/>
          </a:prstGeom>
          <a:solidFill>
            <a:schemeClr val="accent1">
              <a:alpha val="72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a:p>
        </p:txBody>
      </p:sp>
      <p:sp>
        <p:nvSpPr>
          <p:cNvPr id="40961" name="Rectangle 2"/>
          <p:cNvSpPr>
            <a:spLocks noGrp="1" noChangeArrowheads="1"/>
          </p:cNvSpPr>
          <p:nvPr>
            <p:ph type="title"/>
          </p:nvPr>
        </p:nvSpPr>
        <p:spPr>
          <a:xfrm>
            <a:off x="0" y="0"/>
            <a:ext cx="8783638" cy="1050925"/>
          </a:xfrm>
        </p:spPr>
        <p:txBody>
          <a:bodyPr/>
          <a:lstStyle/>
          <a:p>
            <a:pPr eaLnBrk="1" hangingPunct="1">
              <a:defRPr/>
            </a:pPr>
            <a:r>
              <a:rPr lang="hr-HR" sz="3200" dirty="0" smtClean="0">
                <a:solidFill>
                  <a:schemeClr val="bg2">
                    <a:lumMod val="75000"/>
                  </a:schemeClr>
                </a:solidFill>
                <a:latin typeface="Bookman Old Style" pitchFamily="18" charset="0"/>
              </a:rPr>
              <a:t>HVM Home Page</a:t>
            </a:r>
            <a:endParaRPr lang="en-US" sz="3200" dirty="0" smtClean="0">
              <a:solidFill>
                <a:schemeClr val="bg2">
                  <a:lumMod val="75000"/>
                </a:schemeClr>
              </a:solidFill>
              <a:latin typeface="Bookman Old Style" pitchFamily="18" charset="0"/>
            </a:endParaRPr>
          </a:p>
        </p:txBody>
      </p:sp>
      <p:sp>
        <p:nvSpPr>
          <p:cNvPr id="40966" name="Text Box 9"/>
          <p:cNvSpPr txBox="1">
            <a:spLocks noChangeArrowheads="1"/>
          </p:cNvSpPr>
          <p:nvPr/>
        </p:nvSpPr>
        <p:spPr bwMode="auto">
          <a:xfrm>
            <a:off x="827088" y="1341438"/>
            <a:ext cx="931862" cy="336550"/>
          </a:xfrm>
          <a:prstGeom prst="rect">
            <a:avLst/>
          </a:prstGeom>
          <a:noFill/>
          <a:ln w="9525">
            <a:noFill/>
            <a:miter lim="800000"/>
            <a:headEnd/>
            <a:tailEnd/>
          </a:ln>
        </p:spPr>
        <p:txBody>
          <a:bodyPr>
            <a:spAutoFit/>
          </a:bodyPr>
          <a:lstStyle/>
          <a:p>
            <a:r>
              <a:rPr lang="hr-HR" sz="1600">
                <a:solidFill>
                  <a:srgbClr val="920000"/>
                </a:solidFill>
                <a:latin typeface="Bookman Old Style" pitchFamily="18" charset="0"/>
              </a:rPr>
              <a:t>Search</a:t>
            </a:r>
            <a:endParaRPr lang="en-US" sz="1600">
              <a:solidFill>
                <a:srgbClr val="920000"/>
              </a:solidFill>
              <a:latin typeface="Bookman Old Style" pitchFamily="18" charset="0"/>
            </a:endParaRPr>
          </a:p>
        </p:txBody>
      </p:sp>
      <p:sp>
        <p:nvSpPr>
          <p:cNvPr id="40967" name="Text Box 10"/>
          <p:cNvSpPr txBox="1">
            <a:spLocks noChangeArrowheads="1"/>
          </p:cNvSpPr>
          <p:nvPr/>
        </p:nvSpPr>
        <p:spPr bwMode="auto">
          <a:xfrm>
            <a:off x="0" y="1773238"/>
            <a:ext cx="3341688" cy="338137"/>
          </a:xfrm>
          <a:prstGeom prst="rect">
            <a:avLst/>
          </a:prstGeom>
          <a:noFill/>
          <a:ln w="9525">
            <a:noFill/>
            <a:miter lim="800000"/>
            <a:headEnd/>
            <a:tailEnd/>
          </a:ln>
        </p:spPr>
        <p:txBody>
          <a:bodyPr wrap="none">
            <a:spAutoFit/>
          </a:bodyPr>
          <a:lstStyle/>
          <a:p>
            <a:r>
              <a:rPr lang="hr-HR" sz="1600">
                <a:solidFill>
                  <a:srgbClr val="920000"/>
                </a:solidFill>
                <a:latin typeface="Bookman Old Style" pitchFamily="18" charset="0"/>
              </a:rPr>
              <a:t>by alphabet – name of museum</a:t>
            </a:r>
            <a:endParaRPr lang="en-US" sz="1600">
              <a:solidFill>
                <a:srgbClr val="920000"/>
              </a:solidFill>
              <a:latin typeface="Bookman Old Style" pitchFamily="18" charset="0"/>
            </a:endParaRPr>
          </a:p>
        </p:txBody>
      </p:sp>
      <p:sp>
        <p:nvSpPr>
          <p:cNvPr id="40968" name="Text Box 11"/>
          <p:cNvSpPr txBox="1">
            <a:spLocks noChangeArrowheads="1"/>
          </p:cNvSpPr>
          <p:nvPr/>
        </p:nvSpPr>
        <p:spPr bwMode="auto">
          <a:xfrm>
            <a:off x="0" y="2276475"/>
            <a:ext cx="1887538" cy="338138"/>
          </a:xfrm>
          <a:prstGeom prst="rect">
            <a:avLst/>
          </a:prstGeom>
          <a:noFill/>
          <a:ln w="9525">
            <a:noFill/>
            <a:miter lim="800000"/>
            <a:headEnd/>
            <a:tailEnd/>
          </a:ln>
        </p:spPr>
        <p:txBody>
          <a:bodyPr wrap="none">
            <a:spAutoFit/>
          </a:bodyPr>
          <a:lstStyle/>
          <a:p>
            <a:r>
              <a:rPr lang="hr-HR" sz="1600">
                <a:solidFill>
                  <a:srgbClr val="920000"/>
                </a:solidFill>
                <a:latin typeface="Bookman Old Style" pitchFamily="18" charset="0"/>
              </a:rPr>
              <a:t>by alphabet –city</a:t>
            </a:r>
            <a:endParaRPr lang="en-US" sz="1600">
              <a:solidFill>
                <a:srgbClr val="920000"/>
              </a:solidFill>
              <a:latin typeface="Bookman Old Style" pitchFamily="18" charset="0"/>
            </a:endParaRPr>
          </a:p>
        </p:txBody>
      </p:sp>
      <p:sp>
        <p:nvSpPr>
          <p:cNvPr id="40969" name="Text Box 12"/>
          <p:cNvSpPr txBox="1">
            <a:spLocks noChangeArrowheads="1"/>
          </p:cNvSpPr>
          <p:nvPr/>
        </p:nvSpPr>
        <p:spPr bwMode="auto">
          <a:xfrm>
            <a:off x="14288" y="3068638"/>
            <a:ext cx="1389062" cy="338137"/>
          </a:xfrm>
          <a:prstGeom prst="rect">
            <a:avLst/>
          </a:prstGeom>
          <a:noFill/>
          <a:ln w="9525">
            <a:noFill/>
            <a:miter lim="800000"/>
            <a:headEnd/>
            <a:tailEnd/>
          </a:ln>
        </p:spPr>
        <p:txBody>
          <a:bodyPr wrap="none">
            <a:spAutoFit/>
          </a:bodyPr>
          <a:lstStyle/>
          <a:p>
            <a:r>
              <a:rPr lang="hr-HR" sz="1600">
                <a:solidFill>
                  <a:srgbClr val="920000"/>
                </a:solidFill>
                <a:latin typeface="Bookman Old Style" pitchFamily="18" charset="0"/>
              </a:rPr>
              <a:t>by key word</a:t>
            </a:r>
            <a:endParaRPr lang="en-US" sz="1600">
              <a:solidFill>
                <a:srgbClr val="920000"/>
              </a:solidFill>
              <a:latin typeface="Bookman Old Style" pitchFamily="18" charset="0"/>
            </a:endParaRPr>
          </a:p>
        </p:txBody>
      </p:sp>
      <p:sp>
        <p:nvSpPr>
          <p:cNvPr id="40970" name="Oval 13"/>
          <p:cNvSpPr>
            <a:spLocks noChangeArrowheads="1"/>
          </p:cNvSpPr>
          <p:nvPr/>
        </p:nvSpPr>
        <p:spPr bwMode="auto">
          <a:xfrm>
            <a:off x="7524750" y="1125538"/>
            <a:ext cx="1619250" cy="790575"/>
          </a:xfrm>
          <a:prstGeom prst="ellipse">
            <a:avLst/>
          </a:prstGeom>
          <a:noFill/>
          <a:ln w="38100">
            <a:solidFill>
              <a:srgbClr val="FF0000"/>
            </a:solidFill>
            <a:round/>
            <a:headEnd/>
            <a:tailEnd/>
          </a:ln>
        </p:spPr>
        <p:txBody>
          <a:bodyPr wrap="none" anchor="ctr"/>
          <a:lstStyle/>
          <a:p>
            <a:endParaRPr lang="en-US">
              <a:solidFill>
                <a:srgbClr val="C00000"/>
              </a:solidFill>
            </a:endParaRPr>
          </a:p>
        </p:txBody>
      </p:sp>
      <p:sp>
        <p:nvSpPr>
          <p:cNvPr id="40971" name="Text Box 14"/>
          <p:cNvSpPr txBox="1">
            <a:spLocks noChangeArrowheads="1"/>
          </p:cNvSpPr>
          <p:nvPr/>
        </p:nvSpPr>
        <p:spPr bwMode="auto">
          <a:xfrm>
            <a:off x="6346825" y="1268413"/>
            <a:ext cx="1249363" cy="338137"/>
          </a:xfrm>
          <a:prstGeom prst="rect">
            <a:avLst/>
          </a:prstGeom>
          <a:noFill/>
          <a:ln w="9525">
            <a:noFill/>
            <a:miter lim="800000"/>
            <a:headEnd/>
            <a:tailEnd/>
          </a:ln>
        </p:spPr>
        <p:txBody>
          <a:bodyPr wrap="none">
            <a:spAutoFit/>
          </a:bodyPr>
          <a:lstStyle/>
          <a:p>
            <a:r>
              <a:rPr lang="hr-HR" sz="1600">
                <a:solidFill>
                  <a:srgbClr val="920000"/>
                </a:solidFill>
                <a:latin typeface="Bookman Old Style" pitchFamily="18" charset="0"/>
              </a:rPr>
              <a:t>Addresses</a:t>
            </a:r>
            <a:endParaRPr lang="en-US" sz="1600">
              <a:solidFill>
                <a:srgbClr val="920000"/>
              </a:solidFill>
              <a:latin typeface="Bookman Old Style" pitchFamily="18" charset="0"/>
            </a:endParaRPr>
          </a:p>
        </p:txBody>
      </p:sp>
      <p:sp>
        <p:nvSpPr>
          <p:cNvPr id="40972" name="Text Box 15"/>
          <p:cNvSpPr txBox="1">
            <a:spLocks noChangeArrowheads="1"/>
          </p:cNvSpPr>
          <p:nvPr/>
        </p:nvSpPr>
        <p:spPr bwMode="auto">
          <a:xfrm>
            <a:off x="0" y="3933825"/>
            <a:ext cx="2605088" cy="307975"/>
          </a:xfrm>
          <a:prstGeom prst="rect">
            <a:avLst/>
          </a:prstGeom>
          <a:noFill/>
          <a:ln w="9525">
            <a:noFill/>
            <a:miter lim="800000"/>
            <a:headEnd/>
            <a:tailEnd/>
          </a:ln>
        </p:spPr>
        <p:txBody>
          <a:bodyPr wrap="none">
            <a:spAutoFit/>
          </a:bodyPr>
          <a:lstStyle/>
          <a:p>
            <a:r>
              <a:rPr lang="hr-HR" sz="1400">
                <a:solidFill>
                  <a:srgbClr val="920000"/>
                </a:solidFill>
                <a:latin typeface="Bookman Old Style" pitchFamily="18" charset="0"/>
              </a:rPr>
              <a:t>Museums – complex search</a:t>
            </a:r>
            <a:endParaRPr lang="en-US" sz="1400">
              <a:solidFill>
                <a:srgbClr val="920000"/>
              </a:solidFill>
              <a:latin typeface="Bookman Old Style" pitchFamily="18" charset="0"/>
            </a:endParaRPr>
          </a:p>
        </p:txBody>
      </p:sp>
      <p:sp>
        <p:nvSpPr>
          <p:cNvPr id="40973" name="Text Box 16"/>
          <p:cNvSpPr txBox="1">
            <a:spLocks noChangeArrowheads="1"/>
          </p:cNvSpPr>
          <p:nvPr/>
        </p:nvSpPr>
        <p:spPr bwMode="auto">
          <a:xfrm>
            <a:off x="0" y="4221163"/>
            <a:ext cx="3025775" cy="307975"/>
          </a:xfrm>
          <a:prstGeom prst="rect">
            <a:avLst/>
          </a:prstGeom>
          <a:noFill/>
          <a:ln w="9525">
            <a:noFill/>
            <a:miter lim="800000"/>
            <a:headEnd/>
            <a:tailEnd/>
          </a:ln>
        </p:spPr>
        <p:txBody>
          <a:bodyPr wrap="none">
            <a:spAutoFit/>
          </a:bodyPr>
          <a:lstStyle/>
          <a:p>
            <a:r>
              <a:rPr lang="hr-HR" sz="1400">
                <a:solidFill>
                  <a:srgbClr val="920000"/>
                </a:solidFill>
                <a:latin typeface="Bookman Old Style" pitchFamily="18" charset="0"/>
              </a:rPr>
              <a:t>Museums – search of collections</a:t>
            </a:r>
            <a:endParaRPr lang="en-US" sz="1400">
              <a:solidFill>
                <a:srgbClr val="920000"/>
              </a:solidFill>
              <a:latin typeface="Bookman Old Style" pitchFamily="18" charset="0"/>
            </a:endParaRPr>
          </a:p>
        </p:txBody>
      </p:sp>
      <p:sp>
        <p:nvSpPr>
          <p:cNvPr id="40974" name="Text Box 17"/>
          <p:cNvSpPr txBox="1">
            <a:spLocks noChangeArrowheads="1"/>
          </p:cNvSpPr>
          <p:nvPr/>
        </p:nvSpPr>
        <p:spPr bwMode="auto">
          <a:xfrm>
            <a:off x="0" y="4508500"/>
            <a:ext cx="2233613" cy="307975"/>
          </a:xfrm>
          <a:prstGeom prst="rect">
            <a:avLst/>
          </a:prstGeom>
          <a:noFill/>
          <a:ln w="9525">
            <a:noFill/>
            <a:miter lim="800000"/>
            <a:headEnd/>
            <a:tailEnd/>
          </a:ln>
        </p:spPr>
        <p:txBody>
          <a:bodyPr wrap="none">
            <a:spAutoFit/>
          </a:bodyPr>
          <a:lstStyle/>
          <a:p>
            <a:r>
              <a:rPr lang="hr-HR" sz="1400">
                <a:solidFill>
                  <a:srgbClr val="920000"/>
                </a:solidFill>
                <a:latin typeface="Bookman Old Style" pitchFamily="18" charset="0"/>
              </a:rPr>
              <a:t>Catalogue of m. objects</a:t>
            </a:r>
            <a:endParaRPr lang="en-US" sz="1400">
              <a:solidFill>
                <a:srgbClr val="920000"/>
              </a:solidFill>
              <a:latin typeface="Bookman Old Style" pitchFamily="18" charset="0"/>
            </a:endParaRPr>
          </a:p>
        </p:txBody>
      </p:sp>
      <p:sp>
        <p:nvSpPr>
          <p:cNvPr id="40975" name="Text Box 18"/>
          <p:cNvSpPr txBox="1">
            <a:spLocks noChangeArrowheads="1"/>
          </p:cNvSpPr>
          <p:nvPr/>
        </p:nvSpPr>
        <p:spPr bwMode="auto">
          <a:xfrm>
            <a:off x="5886450" y="4868863"/>
            <a:ext cx="3276600" cy="307975"/>
          </a:xfrm>
          <a:prstGeom prst="rect">
            <a:avLst/>
          </a:prstGeom>
          <a:noFill/>
          <a:ln w="9525">
            <a:noFill/>
            <a:miter lim="800000"/>
            <a:headEnd/>
            <a:tailEnd/>
          </a:ln>
        </p:spPr>
        <p:txBody>
          <a:bodyPr wrap="none">
            <a:spAutoFit/>
          </a:bodyPr>
          <a:lstStyle/>
          <a:p>
            <a:r>
              <a:rPr lang="hr-HR" sz="1400">
                <a:solidFill>
                  <a:srgbClr val="920000"/>
                </a:solidFill>
                <a:latin typeface="Bookman Old Style" pitchFamily="18" charset="0"/>
              </a:rPr>
              <a:t>Results of the selection on the map</a:t>
            </a:r>
            <a:endParaRPr lang="en-US" sz="1400">
              <a:solidFill>
                <a:srgbClr val="920000"/>
              </a:solidFill>
              <a:latin typeface="Bookman Old Style" pitchFamily="18" charset="0"/>
            </a:endParaRPr>
          </a:p>
        </p:txBody>
      </p:sp>
      <p:sp>
        <p:nvSpPr>
          <p:cNvPr id="40976" name="Text Box 19"/>
          <p:cNvSpPr txBox="1">
            <a:spLocks noChangeArrowheads="1"/>
          </p:cNvSpPr>
          <p:nvPr/>
        </p:nvSpPr>
        <p:spPr bwMode="auto">
          <a:xfrm>
            <a:off x="6965950" y="5516563"/>
            <a:ext cx="977900" cy="307975"/>
          </a:xfrm>
          <a:prstGeom prst="rect">
            <a:avLst/>
          </a:prstGeom>
          <a:noFill/>
          <a:ln w="9525">
            <a:noFill/>
            <a:miter lim="800000"/>
            <a:headEnd/>
            <a:tailEnd/>
          </a:ln>
        </p:spPr>
        <p:txBody>
          <a:bodyPr wrap="none">
            <a:spAutoFit/>
          </a:bodyPr>
          <a:lstStyle/>
          <a:p>
            <a:r>
              <a:rPr lang="hr-HR" sz="1400">
                <a:solidFill>
                  <a:srgbClr val="920000"/>
                </a:solidFill>
                <a:latin typeface="Bookman Old Style" pitchFamily="18" charset="0"/>
              </a:rPr>
              <a:t>museum</a:t>
            </a:r>
            <a:endParaRPr lang="en-US" sz="1400">
              <a:solidFill>
                <a:srgbClr val="920000"/>
              </a:solidFill>
              <a:latin typeface="Bookman Old Style" pitchFamily="18" charset="0"/>
            </a:endParaRPr>
          </a:p>
        </p:txBody>
      </p:sp>
      <p:sp>
        <p:nvSpPr>
          <p:cNvPr id="40977" name="Text Box 20"/>
          <p:cNvSpPr txBox="1">
            <a:spLocks noChangeArrowheads="1"/>
          </p:cNvSpPr>
          <p:nvPr/>
        </p:nvSpPr>
        <p:spPr bwMode="auto">
          <a:xfrm>
            <a:off x="6945313" y="5948363"/>
            <a:ext cx="1841500" cy="307975"/>
          </a:xfrm>
          <a:prstGeom prst="rect">
            <a:avLst/>
          </a:prstGeom>
          <a:noFill/>
          <a:ln w="9525">
            <a:noFill/>
            <a:miter lim="800000"/>
            <a:headEnd/>
            <a:tailEnd/>
          </a:ln>
        </p:spPr>
        <p:txBody>
          <a:bodyPr wrap="none">
            <a:spAutoFit/>
          </a:bodyPr>
          <a:lstStyle/>
          <a:p>
            <a:r>
              <a:rPr lang="hr-HR" sz="1400">
                <a:solidFill>
                  <a:srgbClr val="920000"/>
                </a:solidFill>
                <a:latin typeface="Bookman Old Style" pitchFamily="18" charset="0"/>
              </a:rPr>
              <a:t>“church” collection</a:t>
            </a:r>
            <a:endParaRPr lang="en-US" sz="1400">
              <a:solidFill>
                <a:srgbClr val="920000"/>
              </a:solidFill>
              <a:latin typeface="Bookman Old Style" pitchFamily="18" charset="0"/>
            </a:endParaRPr>
          </a:p>
        </p:txBody>
      </p:sp>
      <p:sp>
        <p:nvSpPr>
          <p:cNvPr id="40978" name="Text Box 21"/>
          <p:cNvSpPr txBox="1">
            <a:spLocks noChangeArrowheads="1"/>
          </p:cNvSpPr>
          <p:nvPr/>
        </p:nvSpPr>
        <p:spPr bwMode="auto">
          <a:xfrm>
            <a:off x="0" y="4797425"/>
            <a:ext cx="2814638" cy="307975"/>
          </a:xfrm>
          <a:prstGeom prst="rect">
            <a:avLst/>
          </a:prstGeom>
          <a:noFill/>
          <a:ln w="9525">
            <a:noFill/>
            <a:miter lim="800000"/>
            <a:headEnd/>
            <a:tailEnd/>
          </a:ln>
        </p:spPr>
        <p:txBody>
          <a:bodyPr wrap="none">
            <a:spAutoFit/>
          </a:bodyPr>
          <a:lstStyle/>
          <a:p>
            <a:r>
              <a:rPr lang="hr-HR" sz="1400">
                <a:solidFill>
                  <a:srgbClr val="920000"/>
                </a:solidFill>
                <a:latin typeface="Bookman Old Style" pitchFamily="18" charset="0"/>
              </a:rPr>
              <a:t>Search of “church” collections</a:t>
            </a:r>
            <a:endParaRPr lang="en-US" sz="1400">
              <a:solidFill>
                <a:srgbClr val="920000"/>
              </a:solidFill>
              <a:latin typeface="Bookman Old Style" pitchFamily="18" charset="0"/>
            </a:endParaRPr>
          </a:p>
        </p:txBody>
      </p:sp>
      <p:sp>
        <p:nvSpPr>
          <p:cNvPr id="40979" name="Text Box 22"/>
          <p:cNvSpPr txBox="1">
            <a:spLocks noChangeArrowheads="1"/>
          </p:cNvSpPr>
          <p:nvPr/>
        </p:nvSpPr>
        <p:spPr bwMode="auto">
          <a:xfrm>
            <a:off x="900113" y="3644900"/>
            <a:ext cx="960437" cy="307975"/>
          </a:xfrm>
          <a:prstGeom prst="rect">
            <a:avLst/>
          </a:prstGeom>
          <a:noFill/>
          <a:ln w="9525">
            <a:noFill/>
            <a:miter lim="800000"/>
            <a:headEnd/>
            <a:tailEnd/>
          </a:ln>
        </p:spPr>
        <p:txBody>
          <a:bodyPr wrap="none">
            <a:spAutoFit/>
          </a:bodyPr>
          <a:lstStyle/>
          <a:p>
            <a:r>
              <a:rPr lang="hr-HR" sz="1400">
                <a:solidFill>
                  <a:srgbClr val="920000"/>
                </a:solidFill>
                <a:latin typeface="Bookman Old Style" pitchFamily="18" charset="0"/>
              </a:rPr>
              <a:t>HVM-HP</a:t>
            </a:r>
          </a:p>
        </p:txBody>
      </p:sp>
      <p:pic>
        <p:nvPicPr>
          <p:cNvPr id="20" name="Picture 19" descr="header_text_HVM_hr"/>
          <p:cNvPicPr>
            <a:picLocks noChangeAspect="1" noChangeArrowheads="1"/>
          </p:cNvPicPr>
          <p:nvPr/>
        </p:nvPicPr>
        <p:blipFill>
          <a:blip r:embed="rId4" cstate="print"/>
          <a:srcRect/>
          <a:stretch>
            <a:fillRect/>
          </a:stretch>
        </p:blipFill>
        <p:spPr bwMode="auto">
          <a:xfrm>
            <a:off x="8460432" y="-4875"/>
            <a:ext cx="683568" cy="769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1"/>
                                        </p:tgtEl>
                                        <p:attrNameLst>
                                          <p:attrName>style.visibility</p:attrName>
                                        </p:attrNameLst>
                                      </p:cBhvr>
                                      <p:to>
                                        <p:strVal val="visible"/>
                                      </p:to>
                                    </p:set>
                                    <p:animEffect transition="in" filter="fade">
                                      <p:cBhvr>
                                        <p:cTn id="7" dur="1000"/>
                                        <p:tgtEl>
                                          <p:spTgt spid="4096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0965"/>
                                        </p:tgtEl>
                                        <p:attrNameLst>
                                          <p:attrName>style.visibility</p:attrName>
                                        </p:attrNameLst>
                                      </p:cBhvr>
                                      <p:to>
                                        <p:strVal val="visible"/>
                                      </p:to>
                                    </p:set>
                                    <p:animEffect transition="in" filter="fade">
                                      <p:cBhvr>
                                        <p:cTn id="11" dur="1000"/>
                                        <p:tgtEl>
                                          <p:spTgt spid="40965"/>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0966"/>
                                        </p:tgtEl>
                                        <p:attrNameLst>
                                          <p:attrName>style.visibility</p:attrName>
                                        </p:attrNameLst>
                                      </p:cBhvr>
                                      <p:to>
                                        <p:strVal val="visible"/>
                                      </p:to>
                                    </p:set>
                                    <p:animEffect transition="in" filter="fade">
                                      <p:cBhvr>
                                        <p:cTn id="15" dur="1000"/>
                                        <p:tgtEl>
                                          <p:spTgt spid="40966"/>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40967"/>
                                        </p:tgtEl>
                                        <p:attrNameLst>
                                          <p:attrName>style.visibility</p:attrName>
                                        </p:attrNameLst>
                                      </p:cBhvr>
                                      <p:to>
                                        <p:strVal val="visible"/>
                                      </p:to>
                                    </p:set>
                                    <p:animEffect transition="in" filter="fade">
                                      <p:cBhvr>
                                        <p:cTn id="22" dur="1000"/>
                                        <p:tgtEl>
                                          <p:spTgt spid="40967"/>
                                        </p:tgtEl>
                                      </p:cBhvr>
                                    </p:animEffect>
                                  </p:childTnLst>
                                </p:cTn>
                              </p:par>
                            </p:childTnLst>
                          </p:cTn>
                        </p:par>
                        <p:par>
                          <p:cTn id="23" fill="hold">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40968"/>
                                        </p:tgtEl>
                                        <p:attrNameLst>
                                          <p:attrName>style.visibility</p:attrName>
                                        </p:attrNameLst>
                                      </p:cBhvr>
                                      <p:to>
                                        <p:strVal val="visible"/>
                                      </p:to>
                                    </p:set>
                                    <p:animEffect transition="in" filter="fade">
                                      <p:cBhvr>
                                        <p:cTn id="26" dur="1000"/>
                                        <p:tgtEl>
                                          <p:spTgt spid="40968"/>
                                        </p:tgtEl>
                                      </p:cBhvr>
                                    </p:animEffect>
                                  </p:childTnLst>
                                </p:cTn>
                              </p:par>
                            </p:childTnLst>
                          </p:cTn>
                        </p:par>
                        <p:par>
                          <p:cTn id="27" fill="hold">
                            <p:stCondLst>
                              <p:cond delay="5000"/>
                            </p:stCondLst>
                            <p:childTnLst>
                              <p:par>
                                <p:cTn id="28" presetID="10" presetClass="entr" presetSubtype="0" fill="hold" grpId="0" nodeType="afterEffect">
                                  <p:stCondLst>
                                    <p:cond delay="0"/>
                                  </p:stCondLst>
                                  <p:childTnLst>
                                    <p:set>
                                      <p:cBhvr>
                                        <p:cTn id="29" dur="1" fill="hold">
                                          <p:stCondLst>
                                            <p:cond delay="0"/>
                                          </p:stCondLst>
                                        </p:cTn>
                                        <p:tgtEl>
                                          <p:spTgt spid="40969"/>
                                        </p:tgtEl>
                                        <p:attrNameLst>
                                          <p:attrName>style.visibility</p:attrName>
                                        </p:attrNameLst>
                                      </p:cBhvr>
                                      <p:to>
                                        <p:strVal val="visible"/>
                                      </p:to>
                                    </p:set>
                                    <p:animEffect transition="in" filter="fade">
                                      <p:cBhvr>
                                        <p:cTn id="30" dur="1000"/>
                                        <p:tgtEl>
                                          <p:spTgt spid="40969"/>
                                        </p:tgtEl>
                                      </p:cBhvr>
                                    </p:animEffect>
                                  </p:childTnLst>
                                </p:cTn>
                              </p:par>
                            </p:childTnLst>
                          </p:cTn>
                        </p:par>
                        <p:par>
                          <p:cTn id="31" fill="hold">
                            <p:stCondLst>
                              <p:cond delay="6000"/>
                            </p:stCondLst>
                            <p:childTnLst>
                              <p:par>
                                <p:cTn id="32" presetID="10" presetClass="entr" presetSubtype="0" fill="hold" grpId="0" nodeType="afterEffect">
                                  <p:stCondLst>
                                    <p:cond delay="0"/>
                                  </p:stCondLst>
                                  <p:childTnLst>
                                    <p:set>
                                      <p:cBhvr>
                                        <p:cTn id="33" dur="1" fill="hold">
                                          <p:stCondLst>
                                            <p:cond delay="0"/>
                                          </p:stCondLst>
                                        </p:cTn>
                                        <p:tgtEl>
                                          <p:spTgt spid="40979"/>
                                        </p:tgtEl>
                                        <p:attrNameLst>
                                          <p:attrName>style.visibility</p:attrName>
                                        </p:attrNameLst>
                                      </p:cBhvr>
                                      <p:to>
                                        <p:strVal val="visible"/>
                                      </p:to>
                                    </p:set>
                                    <p:animEffect transition="in" filter="fade">
                                      <p:cBhvr>
                                        <p:cTn id="34" dur="1000"/>
                                        <p:tgtEl>
                                          <p:spTgt spid="40979"/>
                                        </p:tgtEl>
                                      </p:cBhvr>
                                    </p:animEffect>
                                  </p:childTnLst>
                                </p:cTn>
                              </p:par>
                            </p:childTnLst>
                          </p:cTn>
                        </p:par>
                        <p:par>
                          <p:cTn id="35" fill="hold">
                            <p:stCondLst>
                              <p:cond delay="7000"/>
                            </p:stCondLst>
                            <p:childTnLst>
                              <p:par>
                                <p:cTn id="36" presetID="10" presetClass="entr" presetSubtype="0" fill="hold" grpId="0" nodeType="afterEffect">
                                  <p:stCondLst>
                                    <p:cond delay="0"/>
                                  </p:stCondLst>
                                  <p:childTnLst>
                                    <p:set>
                                      <p:cBhvr>
                                        <p:cTn id="37" dur="1" fill="hold">
                                          <p:stCondLst>
                                            <p:cond delay="0"/>
                                          </p:stCondLst>
                                        </p:cTn>
                                        <p:tgtEl>
                                          <p:spTgt spid="40972"/>
                                        </p:tgtEl>
                                        <p:attrNameLst>
                                          <p:attrName>style.visibility</p:attrName>
                                        </p:attrNameLst>
                                      </p:cBhvr>
                                      <p:to>
                                        <p:strVal val="visible"/>
                                      </p:to>
                                    </p:set>
                                    <p:animEffect transition="in" filter="fade">
                                      <p:cBhvr>
                                        <p:cTn id="38" dur="1000"/>
                                        <p:tgtEl>
                                          <p:spTgt spid="40972"/>
                                        </p:tgtEl>
                                      </p:cBhvr>
                                    </p:animEffect>
                                  </p:childTnLst>
                                </p:cTn>
                              </p:par>
                            </p:childTnLst>
                          </p:cTn>
                        </p:par>
                        <p:par>
                          <p:cTn id="39" fill="hold">
                            <p:stCondLst>
                              <p:cond delay="8000"/>
                            </p:stCondLst>
                            <p:childTnLst>
                              <p:par>
                                <p:cTn id="40" presetID="10" presetClass="entr" presetSubtype="0" fill="hold" grpId="0" nodeType="afterEffect">
                                  <p:stCondLst>
                                    <p:cond delay="0"/>
                                  </p:stCondLst>
                                  <p:childTnLst>
                                    <p:set>
                                      <p:cBhvr>
                                        <p:cTn id="41" dur="1" fill="hold">
                                          <p:stCondLst>
                                            <p:cond delay="0"/>
                                          </p:stCondLst>
                                        </p:cTn>
                                        <p:tgtEl>
                                          <p:spTgt spid="40973"/>
                                        </p:tgtEl>
                                        <p:attrNameLst>
                                          <p:attrName>style.visibility</p:attrName>
                                        </p:attrNameLst>
                                      </p:cBhvr>
                                      <p:to>
                                        <p:strVal val="visible"/>
                                      </p:to>
                                    </p:set>
                                    <p:animEffect transition="in" filter="fade">
                                      <p:cBhvr>
                                        <p:cTn id="42" dur="1000"/>
                                        <p:tgtEl>
                                          <p:spTgt spid="40973"/>
                                        </p:tgtEl>
                                      </p:cBhvr>
                                    </p:animEffect>
                                  </p:childTnLst>
                                </p:cTn>
                              </p:par>
                            </p:childTnLst>
                          </p:cTn>
                        </p:par>
                        <p:par>
                          <p:cTn id="43" fill="hold">
                            <p:stCondLst>
                              <p:cond delay="9000"/>
                            </p:stCondLst>
                            <p:childTnLst>
                              <p:par>
                                <p:cTn id="44" presetID="10" presetClass="entr" presetSubtype="0" fill="hold" grpId="0" nodeType="afterEffect">
                                  <p:stCondLst>
                                    <p:cond delay="0"/>
                                  </p:stCondLst>
                                  <p:childTnLst>
                                    <p:set>
                                      <p:cBhvr>
                                        <p:cTn id="45" dur="1" fill="hold">
                                          <p:stCondLst>
                                            <p:cond delay="0"/>
                                          </p:stCondLst>
                                        </p:cTn>
                                        <p:tgtEl>
                                          <p:spTgt spid="40974"/>
                                        </p:tgtEl>
                                        <p:attrNameLst>
                                          <p:attrName>style.visibility</p:attrName>
                                        </p:attrNameLst>
                                      </p:cBhvr>
                                      <p:to>
                                        <p:strVal val="visible"/>
                                      </p:to>
                                    </p:set>
                                    <p:animEffect transition="in" filter="fade">
                                      <p:cBhvr>
                                        <p:cTn id="46" dur="1000"/>
                                        <p:tgtEl>
                                          <p:spTgt spid="40974"/>
                                        </p:tgtEl>
                                      </p:cBhvr>
                                    </p:animEffect>
                                  </p:childTnLst>
                                </p:cTn>
                              </p:par>
                            </p:childTnLst>
                          </p:cTn>
                        </p:par>
                        <p:par>
                          <p:cTn id="47" fill="hold">
                            <p:stCondLst>
                              <p:cond delay="10000"/>
                            </p:stCondLst>
                            <p:childTnLst>
                              <p:par>
                                <p:cTn id="48" presetID="10" presetClass="entr" presetSubtype="0" fill="hold" grpId="0" nodeType="afterEffect">
                                  <p:stCondLst>
                                    <p:cond delay="0"/>
                                  </p:stCondLst>
                                  <p:childTnLst>
                                    <p:set>
                                      <p:cBhvr>
                                        <p:cTn id="49" dur="1" fill="hold">
                                          <p:stCondLst>
                                            <p:cond delay="0"/>
                                          </p:stCondLst>
                                        </p:cTn>
                                        <p:tgtEl>
                                          <p:spTgt spid="40978"/>
                                        </p:tgtEl>
                                        <p:attrNameLst>
                                          <p:attrName>style.visibility</p:attrName>
                                        </p:attrNameLst>
                                      </p:cBhvr>
                                      <p:to>
                                        <p:strVal val="visible"/>
                                      </p:to>
                                    </p:set>
                                    <p:animEffect transition="in" filter="fade">
                                      <p:cBhvr>
                                        <p:cTn id="50" dur="1000"/>
                                        <p:tgtEl>
                                          <p:spTgt spid="40978"/>
                                        </p:tgtEl>
                                      </p:cBhvr>
                                    </p:animEffect>
                                  </p:childTnLst>
                                </p:cTn>
                              </p:par>
                            </p:childTnLst>
                          </p:cTn>
                        </p:par>
                        <p:par>
                          <p:cTn id="51" fill="hold">
                            <p:stCondLst>
                              <p:cond delay="11000"/>
                            </p:stCondLst>
                            <p:childTnLst>
                              <p:par>
                                <p:cTn id="52" presetID="10" presetClass="entr" presetSubtype="0" fill="hold" grpId="0" nodeType="afterEffect">
                                  <p:stCondLst>
                                    <p:cond delay="0"/>
                                  </p:stCondLst>
                                  <p:childTnLst>
                                    <p:set>
                                      <p:cBhvr>
                                        <p:cTn id="53" dur="1" fill="hold">
                                          <p:stCondLst>
                                            <p:cond delay="0"/>
                                          </p:stCondLst>
                                        </p:cTn>
                                        <p:tgtEl>
                                          <p:spTgt spid="40971"/>
                                        </p:tgtEl>
                                        <p:attrNameLst>
                                          <p:attrName>style.visibility</p:attrName>
                                        </p:attrNameLst>
                                      </p:cBhvr>
                                      <p:to>
                                        <p:strVal val="visible"/>
                                      </p:to>
                                    </p:set>
                                    <p:animEffect transition="in" filter="fade">
                                      <p:cBhvr>
                                        <p:cTn id="54" dur="1000"/>
                                        <p:tgtEl>
                                          <p:spTgt spid="40971"/>
                                        </p:tgtEl>
                                      </p:cBhvr>
                                    </p:animEffect>
                                  </p:childTnLst>
                                </p:cTn>
                              </p:par>
                            </p:childTnLst>
                          </p:cTn>
                        </p:par>
                        <p:par>
                          <p:cTn id="55" fill="hold">
                            <p:stCondLst>
                              <p:cond delay="12000"/>
                            </p:stCondLst>
                            <p:childTnLst>
                              <p:par>
                                <p:cTn id="56" presetID="53" presetClass="entr" presetSubtype="0" fill="hold" grpId="0" nodeType="afterEffect">
                                  <p:stCondLst>
                                    <p:cond delay="0"/>
                                  </p:stCondLst>
                                  <p:childTnLst>
                                    <p:set>
                                      <p:cBhvr>
                                        <p:cTn id="57" dur="1" fill="hold">
                                          <p:stCondLst>
                                            <p:cond delay="0"/>
                                          </p:stCondLst>
                                        </p:cTn>
                                        <p:tgtEl>
                                          <p:spTgt spid="40970"/>
                                        </p:tgtEl>
                                        <p:attrNameLst>
                                          <p:attrName>style.visibility</p:attrName>
                                        </p:attrNameLst>
                                      </p:cBhvr>
                                      <p:to>
                                        <p:strVal val="visible"/>
                                      </p:to>
                                    </p:set>
                                    <p:anim calcmode="lin" valueType="num">
                                      <p:cBhvr>
                                        <p:cTn id="58" dur="1000" fill="hold"/>
                                        <p:tgtEl>
                                          <p:spTgt spid="40970"/>
                                        </p:tgtEl>
                                        <p:attrNameLst>
                                          <p:attrName>ppt_w</p:attrName>
                                        </p:attrNameLst>
                                      </p:cBhvr>
                                      <p:tavLst>
                                        <p:tav tm="0">
                                          <p:val>
                                            <p:fltVal val="0"/>
                                          </p:val>
                                        </p:tav>
                                        <p:tav tm="100000">
                                          <p:val>
                                            <p:strVal val="#ppt_w"/>
                                          </p:val>
                                        </p:tav>
                                      </p:tavLst>
                                    </p:anim>
                                    <p:anim calcmode="lin" valueType="num">
                                      <p:cBhvr>
                                        <p:cTn id="59" dur="1000" fill="hold"/>
                                        <p:tgtEl>
                                          <p:spTgt spid="40970"/>
                                        </p:tgtEl>
                                        <p:attrNameLst>
                                          <p:attrName>ppt_h</p:attrName>
                                        </p:attrNameLst>
                                      </p:cBhvr>
                                      <p:tavLst>
                                        <p:tav tm="0">
                                          <p:val>
                                            <p:fltVal val="0"/>
                                          </p:val>
                                        </p:tav>
                                        <p:tav tm="100000">
                                          <p:val>
                                            <p:strVal val="#ppt_h"/>
                                          </p:val>
                                        </p:tav>
                                      </p:tavLst>
                                    </p:anim>
                                    <p:animEffect transition="in" filter="fade">
                                      <p:cBhvr>
                                        <p:cTn id="60" dur="1000"/>
                                        <p:tgtEl>
                                          <p:spTgt spid="40970"/>
                                        </p:tgtEl>
                                      </p:cBhvr>
                                    </p:animEffect>
                                  </p:childTnLst>
                                </p:cTn>
                              </p:par>
                            </p:childTnLst>
                          </p:cTn>
                        </p:par>
                        <p:par>
                          <p:cTn id="61" fill="hold">
                            <p:stCondLst>
                              <p:cond delay="13000"/>
                            </p:stCondLst>
                            <p:childTnLst>
                              <p:par>
                                <p:cTn id="62" presetID="10" presetClass="entr" presetSubtype="0" fill="hold" grpId="0" nodeType="afterEffect">
                                  <p:stCondLst>
                                    <p:cond delay="0"/>
                                  </p:stCondLst>
                                  <p:childTnLst>
                                    <p:set>
                                      <p:cBhvr>
                                        <p:cTn id="63" dur="1" fill="hold">
                                          <p:stCondLst>
                                            <p:cond delay="0"/>
                                          </p:stCondLst>
                                        </p:cTn>
                                        <p:tgtEl>
                                          <p:spTgt spid="40975"/>
                                        </p:tgtEl>
                                        <p:attrNameLst>
                                          <p:attrName>style.visibility</p:attrName>
                                        </p:attrNameLst>
                                      </p:cBhvr>
                                      <p:to>
                                        <p:strVal val="visible"/>
                                      </p:to>
                                    </p:set>
                                    <p:animEffect transition="in" filter="fade">
                                      <p:cBhvr>
                                        <p:cTn id="64" dur="1000"/>
                                        <p:tgtEl>
                                          <p:spTgt spid="40975"/>
                                        </p:tgtEl>
                                      </p:cBhvr>
                                    </p:animEffect>
                                  </p:childTnLst>
                                </p:cTn>
                              </p:par>
                            </p:childTnLst>
                          </p:cTn>
                        </p:par>
                        <p:par>
                          <p:cTn id="65" fill="hold">
                            <p:stCondLst>
                              <p:cond delay="14000"/>
                            </p:stCondLst>
                            <p:childTnLst>
                              <p:par>
                                <p:cTn id="66" presetID="10" presetClass="entr" presetSubtype="0" fill="hold" grpId="0" nodeType="afterEffect">
                                  <p:stCondLst>
                                    <p:cond delay="0"/>
                                  </p:stCondLst>
                                  <p:childTnLst>
                                    <p:set>
                                      <p:cBhvr>
                                        <p:cTn id="67" dur="1" fill="hold">
                                          <p:stCondLst>
                                            <p:cond delay="0"/>
                                          </p:stCondLst>
                                        </p:cTn>
                                        <p:tgtEl>
                                          <p:spTgt spid="40976"/>
                                        </p:tgtEl>
                                        <p:attrNameLst>
                                          <p:attrName>style.visibility</p:attrName>
                                        </p:attrNameLst>
                                      </p:cBhvr>
                                      <p:to>
                                        <p:strVal val="visible"/>
                                      </p:to>
                                    </p:set>
                                    <p:animEffect transition="in" filter="fade">
                                      <p:cBhvr>
                                        <p:cTn id="68" dur="1000"/>
                                        <p:tgtEl>
                                          <p:spTgt spid="40976"/>
                                        </p:tgtEl>
                                      </p:cBhvr>
                                    </p:animEffect>
                                  </p:childTnLst>
                                </p:cTn>
                              </p:par>
                            </p:childTnLst>
                          </p:cTn>
                        </p:par>
                        <p:par>
                          <p:cTn id="69" fill="hold">
                            <p:stCondLst>
                              <p:cond delay="15000"/>
                            </p:stCondLst>
                            <p:childTnLst>
                              <p:par>
                                <p:cTn id="70" presetID="10" presetClass="entr" presetSubtype="0" fill="hold" grpId="0" nodeType="afterEffect">
                                  <p:stCondLst>
                                    <p:cond delay="0"/>
                                  </p:stCondLst>
                                  <p:childTnLst>
                                    <p:set>
                                      <p:cBhvr>
                                        <p:cTn id="71" dur="1" fill="hold">
                                          <p:stCondLst>
                                            <p:cond delay="0"/>
                                          </p:stCondLst>
                                        </p:cTn>
                                        <p:tgtEl>
                                          <p:spTgt spid="40977"/>
                                        </p:tgtEl>
                                        <p:attrNameLst>
                                          <p:attrName>style.visibility</p:attrName>
                                        </p:attrNameLst>
                                      </p:cBhvr>
                                      <p:to>
                                        <p:strVal val="visible"/>
                                      </p:to>
                                    </p:set>
                                    <p:animEffect transition="in" filter="fade">
                                      <p:cBhvr>
                                        <p:cTn id="72" dur="1000"/>
                                        <p:tgtEl>
                                          <p:spTgt spid="40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 grpId="0"/>
      <p:bldP spid="40966" grpId="0"/>
      <p:bldP spid="40967" grpId="0"/>
      <p:bldP spid="40968" grpId="0"/>
      <p:bldP spid="40969" grpId="0"/>
      <p:bldP spid="40970" grpId="0" animBg="1"/>
      <p:bldP spid="40971" grpId="0"/>
      <p:bldP spid="40972" grpId="0"/>
      <p:bldP spid="40973" grpId="0"/>
      <p:bldP spid="40974" grpId="0"/>
      <p:bldP spid="40975" grpId="0"/>
      <p:bldP spid="40976" grpId="0"/>
      <p:bldP spid="40977" grpId="0"/>
      <p:bldP spid="40978" grpId="0"/>
      <p:bldP spid="4097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6"/>
          <p:cNvPicPr>
            <a:picLocks noGrp="1" noChangeAspect="1" noChangeArrowheads="1"/>
          </p:cNvPicPr>
          <p:nvPr>
            <p:ph type="body" idx="1"/>
          </p:nvPr>
        </p:nvPicPr>
        <p:blipFill>
          <a:blip r:embed="rId3" cstate="print"/>
          <a:srcRect/>
          <a:stretch>
            <a:fillRect/>
          </a:stretch>
        </p:blipFill>
        <p:spPr>
          <a:xfrm>
            <a:off x="755650" y="908050"/>
            <a:ext cx="6911975" cy="5634038"/>
          </a:xfrm>
          <a:effectLst>
            <a:outerShdw blurRad="292100" dist="139700" dir="2700000" algn="tl" rotWithShape="0">
              <a:srgbClr val="333333">
                <a:alpha val="65000"/>
              </a:srgbClr>
            </a:outerShdw>
          </a:effectLst>
        </p:spPr>
      </p:pic>
      <p:sp>
        <p:nvSpPr>
          <p:cNvPr id="9" name="Rounded Rectangle 8"/>
          <p:cNvSpPr/>
          <p:nvPr/>
        </p:nvSpPr>
        <p:spPr>
          <a:xfrm>
            <a:off x="4000496" y="1857364"/>
            <a:ext cx="3500462" cy="4714908"/>
          </a:xfrm>
          <a:prstGeom prst="roundRect">
            <a:avLst/>
          </a:prstGeom>
          <a:solidFill>
            <a:schemeClr val="accent1">
              <a:alpha val="72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a:p>
        </p:txBody>
      </p:sp>
      <p:sp>
        <p:nvSpPr>
          <p:cNvPr id="43013" name="Text Box 7"/>
          <p:cNvSpPr txBox="1">
            <a:spLocks noChangeArrowheads="1"/>
          </p:cNvSpPr>
          <p:nvPr/>
        </p:nvSpPr>
        <p:spPr bwMode="auto">
          <a:xfrm>
            <a:off x="0" y="0"/>
            <a:ext cx="8783638" cy="1050925"/>
          </a:xfrm>
          <a:prstGeom prst="rect">
            <a:avLst/>
          </a:prstGeom>
          <a:noFill/>
          <a:ln w="9525">
            <a:noFill/>
            <a:miter lim="800000"/>
            <a:headEnd/>
            <a:tailEnd/>
          </a:ln>
        </p:spPr>
        <p:txBody>
          <a:bodyPr>
            <a:spAutoFit/>
          </a:bodyPr>
          <a:lstStyle/>
          <a:p>
            <a:pPr algn="ctr">
              <a:defRPr/>
            </a:pPr>
            <a:r>
              <a:rPr lang="hr-HR" sz="3200" dirty="0">
                <a:solidFill>
                  <a:schemeClr val="bg2">
                    <a:lumMod val="75000"/>
                  </a:schemeClr>
                </a:solidFill>
                <a:latin typeface="Bookman Old Style" pitchFamily="18" charset="0"/>
              </a:rPr>
              <a:t>Museums – complex search</a:t>
            </a:r>
          </a:p>
        </p:txBody>
      </p:sp>
      <p:sp>
        <p:nvSpPr>
          <p:cNvPr id="43014" name="Text Box 8"/>
          <p:cNvSpPr txBox="1">
            <a:spLocks noChangeArrowheads="1"/>
          </p:cNvSpPr>
          <p:nvPr/>
        </p:nvSpPr>
        <p:spPr bwMode="auto">
          <a:xfrm>
            <a:off x="4643438" y="2349500"/>
            <a:ext cx="2433637" cy="3292475"/>
          </a:xfrm>
          <a:prstGeom prst="rect">
            <a:avLst/>
          </a:prstGeom>
          <a:noFill/>
          <a:ln w="9525">
            <a:noFill/>
            <a:miter lim="800000"/>
            <a:headEnd/>
            <a:tailEnd/>
          </a:ln>
        </p:spPr>
        <p:txBody>
          <a:bodyPr wrap="none">
            <a:spAutoFit/>
          </a:bodyPr>
          <a:lstStyle/>
          <a:p>
            <a:r>
              <a:rPr lang="hr-HR" sz="1600" dirty="0">
                <a:solidFill>
                  <a:srgbClr val="920000"/>
                </a:solidFill>
                <a:latin typeface="Bookman Old Style" pitchFamily="18" charset="0"/>
              </a:rPr>
              <a:t>Status</a:t>
            </a:r>
          </a:p>
          <a:p>
            <a:endParaRPr lang="hr-HR" sz="800" dirty="0">
              <a:solidFill>
                <a:srgbClr val="920000"/>
              </a:solidFill>
              <a:latin typeface="Bookman Old Style" pitchFamily="18" charset="0"/>
            </a:endParaRPr>
          </a:p>
          <a:p>
            <a:r>
              <a:rPr lang="hr-HR" sz="1600" dirty="0">
                <a:solidFill>
                  <a:srgbClr val="920000"/>
                </a:solidFill>
                <a:latin typeface="Bookman Old Style" pitchFamily="18" charset="0"/>
              </a:rPr>
              <a:t>City</a:t>
            </a:r>
          </a:p>
          <a:p>
            <a:endParaRPr lang="hr-HR" sz="800" dirty="0">
              <a:solidFill>
                <a:srgbClr val="920000"/>
              </a:solidFill>
              <a:latin typeface="Bookman Old Style" pitchFamily="18" charset="0"/>
            </a:endParaRPr>
          </a:p>
          <a:p>
            <a:r>
              <a:rPr lang="hr-HR" sz="1600" dirty="0">
                <a:solidFill>
                  <a:srgbClr val="920000"/>
                </a:solidFill>
                <a:latin typeface="Bookman Old Style" pitchFamily="18" charset="0"/>
              </a:rPr>
              <a:t>Type of museum</a:t>
            </a:r>
          </a:p>
          <a:p>
            <a:endParaRPr lang="hr-HR" sz="800" dirty="0">
              <a:solidFill>
                <a:srgbClr val="920000"/>
              </a:solidFill>
              <a:latin typeface="Bookman Old Style" pitchFamily="18" charset="0"/>
            </a:endParaRPr>
          </a:p>
          <a:p>
            <a:r>
              <a:rPr lang="hr-HR" sz="1600" dirty="0">
                <a:solidFill>
                  <a:srgbClr val="920000"/>
                </a:solidFill>
                <a:latin typeface="Bookman Old Style" pitchFamily="18" charset="0"/>
              </a:rPr>
              <a:t>Collections</a:t>
            </a:r>
          </a:p>
          <a:p>
            <a:endParaRPr lang="hr-HR" sz="800" dirty="0">
              <a:solidFill>
                <a:srgbClr val="920000"/>
              </a:solidFill>
              <a:latin typeface="Bookman Old Style" pitchFamily="18" charset="0"/>
            </a:endParaRPr>
          </a:p>
          <a:p>
            <a:r>
              <a:rPr lang="hr-HR" sz="1600" dirty="0">
                <a:solidFill>
                  <a:srgbClr val="920000"/>
                </a:solidFill>
                <a:latin typeface="Bookman Old Style" pitchFamily="18" charset="0"/>
              </a:rPr>
              <a:t>Documentation funds</a:t>
            </a:r>
          </a:p>
          <a:p>
            <a:endParaRPr lang="hr-HR" sz="800" dirty="0">
              <a:solidFill>
                <a:srgbClr val="920000"/>
              </a:solidFill>
              <a:latin typeface="Bookman Old Style" pitchFamily="18" charset="0"/>
            </a:endParaRPr>
          </a:p>
          <a:p>
            <a:r>
              <a:rPr lang="hr-HR" sz="1600" dirty="0">
                <a:solidFill>
                  <a:srgbClr val="920000"/>
                </a:solidFill>
                <a:latin typeface="Bookman Old Style" pitchFamily="18" charset="0"/>
              </a:rPr>
              <a:t>Restoration Workshop</a:t>
            </a:r>
          </a:p>
          <a:p>
            <a:endParaRPr lang="hr-HR" sz="800" dirty="0">
              <a:solidFill>
                <a:srgbClr val="920000"/>
              </a:solidFill>
              <a:latin typeface="Bookman Old Style" pitchFamily="18" charset="0"/>
            </a:endParaRPr>
          </a:p>
          <a:p>
            <a:r>
              <a:rPr lang="hr-HR" sz="1600" dirty="0">
                <a:solidFill>
                  <a:srgbClr val="920000"/>
                </a:solidFill>
                <a:latin typeface="Bookman Old Style" pitchFamily="18" charset="0"/>
              </a:rPr>
              <a:t>Preparation Workshop</a:t>
            </a:r>
          </a:p>
          <a:p>
            <a:endParaRPr lang="hr-HR" sz="800" dirty="0">
              <a:solidFill>
                <a:srgbClr val="920000"/>
              </a:solidFill>
              <a:latin typeface="Bookman Old Style" pitchFamily="18" charset="0"/>
            </a:endParaRPr>
          </a:p>
          <a:p>
            <a:r>
              <a:rPr lang="hr-HR" sz="1600" dirty="0">
                <a:solidFill>
                  <a:srgbClr val="920000"/>
                </a:solidFill>
                <a:latin typeface="Bookman Old Style" pitchFamily="18" charset="0"/>
              </a:rPr>
              <a:t>Library</a:t>
            </a:r>
          </a:p>
          <a:p>
            <a:endParaRPr lang="hr-HR" sz="800" dirty="0">
              <a:solidFill>
                <a:srgbClr val="920000"/>
              </a:solidFill>
              <a:latin typeface="Bookman Old Style" pitchFamily="18" charset="0"/>
            </a:endParaRPr>
          </a:p>
          <a:p>
            <a:r>
              <a:rPr lang="hr-HR" sz="1600" dirty="0">
                <a:solidFill>
                  <a:srgbClr val="920000"/>
                </a:solidFill>
                <a:latin typeface="Bookman Old Style" pitchFamily="18" charset="0"/>
              </a:rPr>
              <a:t>Archive</a:t>
            </a:r>
          </a:p>
        </p:txBody>
      </p:sp>
      <p:sp>
        <p:nvSpPr>
          <p:cNvPr id="43015" name="Text Box 9"/>
          <p:cNvSpPr txBox="1">
            <a:spLocks noChangeArrowheads="1"/>
          </p:cNvSpPr>
          <p:nvPr/>
        </p:nvSpPr>
        <p:spPr bwMode="auto">
          <a:xfrm>
            <a:off x="4500563" y="5589588"/>
            <a:ext cx="2677336" cy="707886"/>
          </a:xfrm>
          <a:prstGeom prst="rect">
            <a:avLst/>
          </a:prstGeom>
          <a:noFill/>
          <a:ln w="9525">
            <a:noFill/>
            <a:miter lim="800000"/>
            <a:headEnd/>
            <a:tailEnd/>
          </a:ln>
        </p:spPr>
        <p:txBody>
          <a:bodyPr wrap="none">
            <a:spAutoFit/>
          </a:bodyPr>
          <a:lstStyle/>
          <a:p>
            <a:r>
              <a:rPr lang="hr-HR" sz="1600" dirty="0">
                <a:solidFill>
                  <a:srgbClr val="061166"/>
                </a:solidFill>
                <a:latin typeface="Bookman Old Style" pitchFamily="18" charset="0"/>
              </a:rPr>
              <a:t>Display list of museums</a:t>
            </a:r>
          </a:p>
          <a:p>
            <a:endParaRPr lang="hr-HR" sz="800" dirty="0">
              <a:solidFill>
                <a:srgbClr val="061166"/>
              </a:solidFill>
              <a:latin typeface="Bookman Old Style" pitchFamily="18" charset="0"/>
            </a:endParaRPr>
          </a:p>
          <a:p>
            <a:r>
              <a:rPr lang="hr-HR" sz="1600" dirty="0">
                <a:solidFill>
                  <a:srgbClr val="061166"/>
                </a:solidFill>
                <a:latin typeface="Bookman Old Style" pitchFamily="18" charset="0"/>
              </a:rPr>
              <a:t>Display list of collections</a:t>
            </a:r>
          </a:p>
        </p:txBody>
      </p:sp>
      <p:pic>
        <p:nvPicPr>
          <p:cNvPr id="8" name="Picture 7" descr="header_text_HVM_hr"/>
          <p:cNvPicPr>
            <a:picLocks noChangeAspect="1" noChangeArrowheads="1"/>
          </p:cNvPicPr>
          <p:nvPr/>
        </p:nvPicPr>
        <p:blipFill>
          <a:blip r:embed="rId4" cstate="print"/>
          <a:srcRect/>
          <a:stretch>
            <a:fillRect/>
          </a:stretch>
        </p:blipFill>
        <p:spPr bwMode="auto">
          <a:xfrm>
            <a:off x="8460432" y="-4875"/>
            <a:ext cx="683568" cy="769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3"/>
                                        </p:tgtEl>
                                        <p:attrNameLst>
                                          <p:attrName>style.visibility</p:attrName>
                                        </p:attrNameLst>
                                      </p:cBhvr>
                                      <p:to>
                                        <p:strVal val="visible"/>
                                      </p:to>
                                    </p:set>
                                    <p:animEffect transition="in" filter="fade">
                                      <p:cBhvr>
                                        <p:cTn id="7" dur="1000"/>
                                        <p:tgtEl>
                                          <p:spTgt spid="4301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3012"/>
                                        </p:tgtEl>
                                        <p:attrNameLst>
                                          <p:attrName>style.visibility</p:attrName>
                                        </p:attrNameLst>
                                      </p:cBhvr>
                                      <p:to>
                                        <p:strVal val="visible"/>
                                      </p:to>
                                    </p:set>
                                    <p:animEffect transition="in" filter="fade">
                                      <p:cBhvr>
                                        <p:cTn id="11" dur="1000"/>
                                        <p:tgtEl>
                                          <p:spTgt spid="43012"/>
                                        </p:tgtEl>
                                      </p:cBhvr>
                                    </p:animEffect>
                                  </p:childTnLst>
                                </p:cTn>
                              </p:par>
                            </p:childTnLst>
                          </p:cTn>
                        </p:par>
                        <p:par>
                          <p:cTn id="12" fill="hold">
                            <p:stCondLst>
                              <p:cond delay="2000"/>
                            </p:stCondLst>
                            <p:childTnLst>
                              <p:par>
                                <p:cTn id="13" presetID="53" presetClass="entr" presetSubtype="0" fill="hold" grpId="0" nodeType="afterEffect">
                                  <p:stCondLst>
                                    <p:cond delay="0"/>
                                  </p:stCondLst>
                                  <p:childTnLst>
                                    <p:set>
                                      <p:cBhvr>
                                        <p:cTn id="14" dur="1" fill="hold">
                                          <p:stCondLst>
                                            <p:cond delay="0"/>
                                          </p:stCondLst>
                                        </p:cTn>
                                        <p:tgtEl>
                                          <p:spTgt spid="43014"/>
                                        </p:tgtEl>
                                        <p:attrNameLst>
                                          <p:attrName>style.visibility</p:attrName>
                                        </p:attrNameLst>
                                      </p:cBhvr>
                                      <p:to>
                                        <p:strVal val="visible"/>
                                      </p:to>
                                    </p:set>
                                    <p:anim calcmode="lin" valueType="num">
                                      <p:cBhvr>
                                        <p:cTn id="15" dur="1000" fill="hold"/>
                                        <p:tgtEl>
                                          <p:spTgt spid="43014"/>
                                        </p:tgtEl>
                                        <p:attrNameLst>
                                          <p:attrName>ppt_w</p:attrName>
                                        </p:attrNameLst>
                                      </p:cBhvr>
                                      <p:tavLst>
                                        <p:tav tm="0">
                                          <p:val>
                                            <p:fltVal val="0"/>
                                          </p:val>
                                        </p:tav>
                                        <p:tav tm="100000">
                                          <p:val>
                                            <p:strVal val="#ppt_w"/>
                                          </p:val>
                                        </p:tav>
                                      </p:tavLst>
                                    </p:anim>
                                    <p:anim calcmode="lin" valueType="num">
                                      <p:cBhvr>
                                        <p:cTn id="16" dur="1000" fill="hold"/>
                                        <p:tgtEl>
                                          <p:spTgt spid="43014"/>
                                        </p:tgtEl>
                                        <p:attrNameLst>
                                          <p:attrName>ppt_h</p:attrName>
                                        </p:attrNameLst>
                                      </p:cBhvr>
                                      <p:tavLst>
                                        <p:tav tm="0">
                                          <p:val>
                                            <p:fltVal val="0"/>
                                          </p:val>
                                        </p:tav>
                                        <p:tav tm="100000">
                                          <p:val>
                                            <p:strVal val="#ppt_h"/>
                                          </p:val>
                                        </p:tav>
                                      </p:tavLst>
                                    </p:anim>
                                    <p:animEffect transition="in" filter="fade">
                                      <p:cBhvr>
                                        <p:cTn id="17" dur="1000"/>
                                        <p:tgtEl>
                                          <p:spTgt spid="43014"/>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43015"/>
                                        </p:tgtEl>
                                        <p:attrNameLst>
                                          <p:attrName>style.visibility</p:attrName>
                                        </p:attrNameLst>
                                      </p:cBhvr>
                                      <p:to>
                                        <p:strVal val="visible"/>
                                      </p:to>
                                    </p:set>
                                    <p:animEffect transition="in" filter="fade">
                                      <p:cBhvr>
                                        <p:cTn id="24" dur="1000"/>
                                        <p:tgtEl>
                                          <p:spTgt spid="43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p:bldP spid="43014" grpId="0"/>
      <p:bldP spid="430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0" y="0"/>
            <a:ext cx="8783638" cy="642938"/>
          </a:xfrm>
        </p:spPr>
        <p:txBody>
          <a:bodyPr/>
          <a:lstStyle/>
          <a:p>
            <a:pPr eaLnBrk="1" hangingPunct="1">
              <a:defRPr/>
            </a:pPr>
            <a:r>
              <a:rPr lang="en-GB" sz="3200" dirty="0" smtClean="0">
                <a:solidFill>
                  <a:schemeClr val="bg2">
                    <a:lumMod val="75000"/>
                  </a:schemeClr>
                </a:solidFill>
                <a:latin typeface="Bookman Old Style" pitchFamily="18" charset="0"/>
              </a:rPr>
              <a:t>Museum </a:t>
            </a:r>
            <a:r>
              <a:rPr lang="hr-HR" sz="3200" dirty="0" smtClean="0">
                <a:solidFill>
                  <a:schemeClr val="bg2">
                    <a:lumMod val="75000"/>
                  </a:schemeClr>
                </a:solidFill>
                <a:latin typeface="Bookman Old Style" pitchFamily="18" charset="0"/>
              </a:rPr>
              <a:t>profile page</a:t>
            </a:r>
            <a:endParaRPr lang="en-US" sz="3200" dirty="0" smtClean="0">
              <a:solidFill>
                <a:schemeClr val="bg2">
                  <a:lumMod val="75000"/>
                </a:schemeClr>
              </a:solidFill>
              <a:latin typeface="Bookman Old Style" pitchFamily="18" charset="0"/>
            </a:endParaRPr>
          </a:p>
        </p:txBody>
      </p:sp>
      <p:pic>
        <p:nvPicPr>
          <p:cNvPr id="45061" name="Picture 7"/>
          <p:cNvPicPr>
            <a:picLocks noGrp="1" noChangeAspect="1" noChangeArrowheads="1"/>
          </p:cNvPicPr>
          <p:nvPr>
            <p:ph type="body" idx="1"/>
          </p:nvPr>
        </p:nvPicPr>
        <p:blipFill>
          <a:blip r:embed="rId3" cstate="print"/>
          <a:srcRect/>
          <a:stretch>
            <a:fillRect/>
          </a:stretch>
        </p:blipFill>
        <p:spPr>
          <a:xfrm>
            <a:off x="1116013" y="836613"/>
            <a:ext cx="6985000" cy="5678487"/>
          </a:xfrm>
          <a:effectLst>
            <a:outerShdw blurRad="292100" dist="139700" dir="2700000" algn="tl" rotWithShape="0">
              <a:srgbClr val="333333">
                <a:alpha val="65000"/>
              </a:srgbClr>
            </a:outerShdw>
          </a:effectLst>
        </p:spPr>
      </p:pic>
      <p:sp>
        <p:nvSpPr>
          <p:cNvPr id="45062" name="Oval 8"/>
          <p:cNvSpPr>
            <a:spLocks noChangeArrowheads="1"/>
          </p:cNvSpPr>
          <p:nvPr/>
        </p:nvSpPr>
        <p:spPr bwMode="auto">
          <a:xfrm>
            <a:off x="1619250" y="3213100"/>
            <a:ext cx="1295400" cy="574675"/>
          </a:xfrm>
          <a:prstGeom prst="ellipse">
            <a:avLst/>
          </a:prstGeom>
          <a:noFill/>
          <a:ln w="38100">
            <a:solidFill>
              <a:srgbClr val="FF0000"/>
            </a:solidFill>
            <a:round/>
            <a:headEnd/>
            <a:tailEnd/>
          </a:ln>
        </p:spPr>
        <p:txBody>
          <a:bodyPr wrap="none" anchor="ctr"/>
          <a:lstStyle/>
          <a:p>
            <a:endParaRPr lang="en-US"/>
          </a:p>
        </p:txBody>
      </p:sp>
      <p:sp>
        <p:nvSpPr>
          <p:cNvPr id="45063" name="Text Box 9"/>
          <p:cNvSpPr txBox="1">
            <a:spLocks noChangeArrowheads="1"/>
          </p:cNvSpPr>
          <p:nvPr/>
        </p:nvSpPr>
        <p:spPr bwMode="auto">
          <a:xfrm>
            <a:off x="158750" y="1744663"/>
            <a:ext cx="1317625" cy="581025"/>
          </a:xfrm>
          <a:prstGeom prst="rect">
            <a:avLst/>
          </a:prstGeom>
          <a:noFill/>
          <a:ln w="9525">
            <a:noFill/>
            <a:miter lim="800000"/>
            <a:headEnd/>
            <a:tailEnd/>
          </a:ln>
        </p:spPr>
        <p:txBody>
          <a:bodyPr>
            <a:spAutoFit/>
          </a:bodyPr>
          <a:lstStyle/>
          <a:p>
            <a:r>
              <a:rPr lang="hr-HR" sz="1600">
                <a:solidFill>
                  <a:srgbClr val="920000"/>
                </a:solidFill>
                <a:latin typeface="Bookman Old Style" pitchFamily="18" charset="0"/>
              </a:rPr>
              <a:t>Picture </a:t>
            </a:r>
          </a:p>
          <a:p>
            <a:r>
              <a:rPr lang="hr-HR" sz="1600">
                <a:solidFill>
                  <a:srgbClr val="920000"/>
                </a:solidFill>
                <a:latin typeface="Bookman Old Style" pitchFamily="18" charset="0"/>
              </a:rPr>
              <a:t>rotator</a:t>
            </a:r>
          </a:p>
        </p:txBody>
      </p:sp>
      <p:sp>
        <p:nvSpPr>
          <p:cNvPr id="45064" name="Oval 10"/>
          <p:cNvSpPr>
            <a:spLocks noChangeArrowheads="1"/>
          </p:cNvSpPr>
          <p:nvPr/>
        </p:nvSpPr>
        <p:spPr bwMode="auto">
          <a:xfrm>
            <a:off x="6516688" y="836613"/>
            <a:ext cx="1943100" cy="647700"/>
          </a:xfrm>
          <a:prstGeom prst="ellipse">
            <a:avLst/>
          </a:prstGeom>
          <a:noFill/>
          <a:ln w="38100">
            <a:solidFill>
              <a:srgbClr val="FF0000"/>
            </a:solidFill>
            <a:round/>
            <a:headEnd/>
            <a:tailEnd/>
          </a:ln>
        </p:spPr>
        <p:txBody>
          <a:bodyPr wrap="none" anchor="ctr"/>
          <a:lstStyle/>
          <a:p>
            <a:pPr algn="ctr"/>
            <a:endParaRPr lang="en-US" sz="1600" b="1">
              <a:solidFill>
                <a:srgbClr val="FF0000"/>
              </a:solidFill>
            </a:endParaRPr>
          </a:p>
        </p:txBody>
      </p:sp>
      <p:sp>
        <p:nvSpPr>
          <p:cNvPr id="45065" name="Text Box 13"/>
          <p:cNvSpPr txBox="1">
            <a:spLocks noChangeArrowheads="1"/>
          </p:cNvSpPr>
          <p:nvPr/>
        </p:nvSpPr>
        <p:spPr bwMode="auto">
          <a:xfrm>
            <a:off x="6448425" y="525463"/>
            <a:ext cx="2124075" cy="369887"/>
          </a:xfrm>
          <a:prstGeom prst="rect">
            <a:avLst/>
          </a:prstGeom>
          <a:noFill/>
          <a:ln w="9525">
            <a:noFill/>
            <a:miter lim="800000"/>
            <a:headEnd/>
            <a:tailEnd/>
          </a:ln>
        </p:spPr>
        <p:txBody>
          <a:bodyPr wrap="none">
            <a:spAutoFit/>
          </a:bodyPr>
          <a:lstStyle/>
          <a:p>
            <a:r>
              <a:rPr lang="hr-HR">
                <a:solidFill>
                  <a:srgbClr val="920000"/>
                </a:solidFill>
                <a:latin typeface="Bookman Old Style" pitchFamily="18" charset="0"/>
              </a:rPr>
              <a:t>Select a museum</a:t>
            </a:r>
          </a:p>
        </p:txBody>
      </p:sp>
      <p:sp>
        <p:nvSpPr>
          <p:cNvPr id="45066" name="Text Box 15"/>
          <p:cNvSpPr txBox="1">
            <a:spLocks noChangeArrowheads="1"/>
          </p:cNvSpPr>
          <p:nvPr/>
        </p:nvSpPr>
        <p:spPr bwMode="auto">
          <a:xfrm>
            <a:off x="231775" y="3760788"/>
            <a:ext cx="727075" cy="338137"/>
          </a:xfrm>
          <a:prstGeom prst="rect">
            <a:avLst/>
          </a:prstGeom>
          <a:noFill/>
          <a:ln w="9525">
            <a:noFill/>
            <a:miter lim="800000"/>
            <a:headEnd/>
            <a:tailEnd/>
          </a:ln>
        </p:spPr>
        <p:txBody>
          <a:bodyPr wrap="none">
            <a:spAutoFit/>
          </a:bodyPr>
          <a:lstStyle/>
          <a:p>
            <a:r>
              <a:rPr lang="hr-HR" sz="1600">
                <a:solidFill>
                  <a:srgbClr val="920000"/>
                </a:solidFill>
                <a:latin typeface="Bookman Old Style" pitchFamily="18" charset="0"/>
              </a:rPr>
              <a:t>News</a:t>
            </a:r>
          </a:p>
        </p:txBody>
      </p:sp>
      <p:sp>
        <p:nvSpPr>
          <p:cNvPr id="45067" name="Text Box 16"/>
          <p:cNvSpPr txBox="1">
            <a:spLocks noChangeArrowheads="1"/>
          </p:cNvSpPr>
          <p:nvPr/>
        </p:nvSpPr>
        <p:spPr bwMode="auto">
          <a:xfrm>
            <a:off x="7650163" y="2997200"/>
            <a:ext cx="1520825" cy="338138"/>
          </a:xfrm>
          <a:prstGeom prst="rect">
            <a:avLst/>
          </a:prstGeom>
          <a:noFill/>
          <a:ln w="9525">
            <a:noFill/>
            <a:miter lim="800000"/>
            <a:headEnd/>
            <a:tailEnd/>
          </a:ln>
        </p:spPr>
        <p:txBody>
          <a:bodyPr wrap="none">
            <a:spAutoFit/>
          </a:bodyPr>
          <a:lstStyle/>
          <a:p>
            <a:r>
              <a:rPr lang="hr-HR" sz="1600">
                <a:solidFill>
                  <a:srgbClr val="920000"/>
                </a:solidFill>
                <a:latin typeface="Bookman Old Style" pitchFamily="18" charset="0"/>
              </a:rPr>
              <a:t>News-archive</a:t>
            </a:r>
          </a:p>
        </p:txBody>
      </p:sp>
      <p:sp>
        <p:nvSpPr>
          <p:cNvPr id="45068" name="Line 17"/>
          <p:cNvSpPr>
            <a:spLocks noChangeShapeType="1"/>
          </p:cNvSpPr>
          <p:nvPr/>
        </p:nvSpPr>
        <p:spPr bwMode="auto">
          <a:xfrm flipV="1">
            <a:off x="2987675" y="3141663"/>
            <a:ext cx="4248150" cy="1800225"/>
          </a:xfrm>
          <a:prstGeom prst="line">
            <a:avLst/>
          </a:prstGeom>
          <a:noFill/>
          <a:ln w="9525">
            <a:solidFill>
              <a:srgbClr val="920000"/>
            </a:solidFill>
            <a:round/>
            <a:headEnd/>
            <a:tailEnd type="triangle" w="med" len="med"/>
          </a:ln>
        </p:spPr>
        <p:txBody>
          <a:bodyPr/>
          <a:lstStyle/>
          <a:p>
            <a:endParaRPr lang="en-US"/>
          </a:p>
        </p:txBody>
      </p:sp>
      <p:sp>
        <p:nvSpPr>
          <p:cNvPr id="45069" name="Text Box 19"/>
          <p:cNvSpPr txBox="1">
            <a:spLocks noChangeArrowheads="1"/>
          </p:cNvSpPr>
          <p:nvPr/>
        </p:nvSpPr>
        <p:spPr bwMode="auto">
          <a:xfrm>
            <a:off x="8080375" y="1600200"/>
            <a:ext cx="573088" cy="338138"/>
          </a:xfrm>
          <a:prstGeom prst="rect">
            <a:avLst/>
          </a:prstGeom>
          <a:noFill/>
          <a:ln w="9525">
            <a:noFill/>
            <a:miter lim="800000"/>
            <a:headEnd/>
            <a:tailEnd/>
          </a:ln>
        </p:spPr>
        <p:txBody>
          <a:bodyPr wrap="none">
            <a:spAutoFit/>
          </a:bodyPr>
          <a:lstStyle/>
          <a:p>
            <a:r>
              <a:rPr lang="hr-HR" sz="1600">
                <a:solidFill>
                  <a:srgbClr val="920000"/>
                </a:solidFill>
                <a:latin typeface="Bookman Old Style" pitchFamily="18" charset="0"/>
              </a:rPr>
              <a:t>Info</a:t>
            </a:r>
          </a:p>
        </p:txBody>
      </p:sp>
      <p:sp>
        <p:nvSpPr>
          <p:cNvPr id="45070" name="Text Box 20"/>
          <p:cNvSpPr txBox="1">
            <a:spLocks noChangeArrowheads="1"/>
          </p:cNvSpPr>
          <p:nvPr/>
        </p:nvSpPr>
        <p:spPr bwMode="auto">
          <a:xfrm>
            <a:off x="7793038" y="2608263"/>
            <a:ext cx="1352550" cy="338137"/>
          </a:xfrm>
          <a:prstGeom prst="rect">
            <a:avLst/>
          </a:prstGeom>
          <a:noFill/>
          <a:ln w="9525">
            <a:noFill/>
            <a:miter lim="800000"/>
            <a:headEnd/>
            <a:tailEnd/>
          </a:ln>
        </p:spPr>
        <p:txBody>
          <a:bodyPr wrap="none">
            <a:spAutoFit/>
          </a:bodyPr>
          <a:lstStyle/>
          <a:p>
            <a:r>
              <a:rPr lang="hr-HR" sz="1600">
                <a:solidFill>
                  <a:srgbClr val="920000"/>
                </a:solidFill>
                <a:latin typeface="Bookman Old Style" pitchFamily="18" charset="0"/>
              </a:rPr>
              <a:t>Virtual coll.</a:t>
            </a:r>
          </a:p>
        </p:txBody>
      </p:sp>
      <p:sp>
        <p:nvSpPr>
          <p:cNvPr id="45071" name="Text Box 21"/>
          <p:cNvSpPr txBox="1">
            <a:spLocks noChangeArrowheads="1"/>
          </p:cNvSpPr>
          <p:nvPr/>
        </p:nvSpPr>
        <p:spPr bwMode="auto">
          <a:xfrm>
            <a:off x="6635750" y="4244975"/>
            <a:ext cx="2603500" cy="1016000"/>
          </a:xfrm>
          <a:prstGeom prst="rect">
            <a:avLst/>
          </a:prstGeom>
          <a:noFill/>
          <a:ln w="9525">
            <a:noFill/>
            <a:miter lim="800000"/>
            <a:headEnd/>
            <a:tailEnd/>
          </a:ln>
        </p:spPr>
        <p:txBody>
          <a:bodyPr wrap="none">
            <a:spAutoFit/>
          </a:bodyPr>
          <a:lstStyle/>
          <a:p>
            <a:r>
              <a:rPr lang="hr-HR" sz="1600">
                <a:solidFill>
                  <a:srgbClr val="920000"/>
                </a:solidFill>
                <a:latin typeface="Bookman Old Style" pitchFamily="18" charset="0"/>
              </a:rPr>
              <a:t>Museum in MDC funds</a:t>
            </a:r>
          </a:p>
          <a:p>
            <a:pPr>
              <a:buFontTx/>
              <a:buChar char="-"/>
            </a:pPr>
            <a:r>
              <a:rPr lang="hr-HR" sz="1600">
                <a:solidFill>
                  <a:srgbClr val="920000"/>
                </a:solidFill>
                <a:latin typeface="Bookman Old Style" pitchFamily="18" charset="0"/>
              </a:rPr>
              <a:t> </a:t>
            </a:r>
            <a:r>
              <a:rPr lang="hr-HR" sz="1400">
                <a:solidFill>
                  <a:srgbClr val="920000"/>
                </a:solidFill>
                <a:latin typeface="Bookman Old Style" pitchFamily="18" charset="0"/>
              </a:rPr>
              <a:t>Poster coll.</a:t>
            </a:r>
          </a:p>
          <a:p>
            <a:pPr>
              <a:buFontTx/>
              <a:buChar char="-"/>
            </a:pPr>
            <a:r>
              <a:rPr lang="hr-HR" sz="1400">
                <a:solidFill>
                  <a:srgbClr val="920000"/>
                </a:solidFill>
                <a:latin typeface="Bookman Old Style" pitchFamily="18" charset="0"/>
              </a:rPr>
              <a:t> Library catalogue</a:t>
            </a:r>
          </a:p>
          <a:p>
            <a:pPr>
              <a:buFontTx/>
              <a:buChar char="-"/>
            </a:pPr>
            <a:r>
              <a:rPr lang="hr-HR" sz="1400">
                <a:solidFill>
                  <a:srgbClr val="920000"/>
                </a:solidFill>
                <a:latin typeface="Bookman Old Style" pitchFamily="18" charset="0"/>
              </a:rPr>
              <a:t> Personal archive</a:t>
            </a:r>
          </a:p>
        </p:txBody>
      </p:sp>
      <p:sp>
        <p:nvSpPr>
          <p:cNvPr id="45072" name="Line 24"/>
          <p:cNvSpPr>
            <a:spLocks noChangeShapeType="1"/>
          </p:cNvSpPr>
          <p:nvPr/>
        </p:nvSpPr>
        <p:spPr bwMode="auto">
          <a:xfrm>
            <a:off x="7596188" y="3500438"/>
            <a:ext cx="0" cy="792162"/>
          </a:xfrm>
          <a:prstGeom prst="line">
            <a:avLst/>
          </a:prstGeom>
          <a:noFill/>
          <a:ln w="9525">
            <a:solidFill>
              <a:srgbClr val="920000"/>
            </a:solidFill>
            <a:round/>
            <a:headEnd/>
            <a:tailEnd type="triangle" w="med" len="med"/>
          </a:ln>
        </p:spPr>
        <p:txBody>
          <a:bodyPr/>
          <a:lstStyle/>
          <a:p>
            <a:endParaRPr lang="en-US"/>
          </a:p>
        </p:txBody>
      </p:sp>
      <p:sp>
        <p:nvSpPr>
          <p:cNvPr id="45073" name="Text Box 25"/>
          <p:cNvSpPr txBox="1">
            <a:spLocks noChangeArrowheads="1"/>
          </p:cNvSpPr>
          <p:nvPr/>
        </p:nvSpPr>
        <p:spPr bwMode="auto">
          <a:xfrm>
            <a:off x="6948488" y="5373688"/>
            <a:ext cx="2055812" cy="1077912"/>
          </a:xfrm>
          <a:prstGeom prst="rect">
            <a:avLst/>
          </a:prstGeom>
          <a:noFill/>
          <a:ln w="9525">
            <a:noFill/>
            <a:miter lim="800000"/>
            <a:headEnd/>
            <a:tailEnd/>
          </a:ln>
        </p:spPr>
        <p:txBody>
          <a:bodyPr wrap="none">
            <a:spAutoFit/>
          </a:bodyPr>
          <a:lstStyle/>
          <a:p>
            <a:r>
              <a:rPr lang="hr-HR" sz="1600">
                <a:solidFill>
                  <a:srgbClr val="061166"/>
                </a:solidFill>
                <a:latin typeface="Bookman Old Style" pitchFamily="18" charset="0"/>
              </a:rPr>
              <a:t>Permanent display</a:t>
            </a:r>
          </a:p>
          <a:p>
            <a:r>
              <a:rPr lang="hr-HR" sz="1600">
                <a:solidFill>
                  <a:srgbClr val="061166"/>
                </a:solidFill>
                <a:latin typeface="Bookman Old Style" pitchFamily="18" charset="0"/>
              </a:rPr>
              <a:t>Other1</a:t>
            </a:r>
          </a:p>
          <a:p>
            <a:r>
              <a:rPr lang="hr-HR" sz="1600">
                <a:solidFill>
                  <a:srgbClr val="061166"/>
                </a:solidFill>
                <a:latin typeface="Bookman Old Style" pitchFamily="18" charset="0"/>
              </a:rPr>
              <a:t>Other2</a:t>
            </a:r>
          </a:p>
          <a:p>
            <a:r>
              <a:rPr lang="hr-HR" sz="1600">
                <a:solidFill>
                  <a:srgbClr val="061166"/>
                </a:solidFill>
                <a:latin typeface="Bookman Old Style" pitchFamily="18" charset="0"/>
              </a:rPr>
              <a:t>Other3</a:t>
            </a:r>
          </a:p>
        </p:txBody>
      </p:sp>
      <p:sp>
        <p:nvSpPr>
          <p:cNvPr id="45074" name="Oval 26"/>
          <p:cNvSpPr>
            <a:spLocks noChangeArrowheads="1"/>
          </p:cNvSpPr>
          <p:nvPr/>
        </p:nvSpPr>
        <p:spPr bwMode="auto">
          <a:xfrm>
            <a:off x="1331913" y="620713"/>
            <a:ext cx="2232025" cy="914400"/>
          </a:xfrm>
          <a:prstGeom prst="ellipse">
            <a:avLst/>
          </a:prstGeom>
          <a:noFill/>
          <a:ln w="28575">
            <a:solidFill>
              <a:srgbClr val="FF0000"/>
            </a:solidFill>
            <a:round/>
            <a:headEnd/>
            <a:tailEnd/>
          </a:ln>
        </p:spPr>
        <p:txBody>
          <a:bodyPr wrap="none" anchor="ctr"/>
          <a:lstStyle/>
          <a:p>
            <a:endParaRPr lang="en-US"/>
          </a:p>
        </p:txBody>
      </p:sp>
      <p:pic>
        <p:nvPicPr>
          <p:cNvPr id="19" name="Picture 18" descr="header_text_HVM_hr"/>
          <p:cNvPicPr>
            <a:picLocks noChangeAspect="1" noChangeArrowheads="1"/>
          </p:cNvPicPr>
          <p:nvPr/>
        </p:nvPicPr>
        <p:blipFill>
          <a:blip r:embed="rId4" cstate="print"/>
          <a:srcRect/>
          <a:stretch>
            <a:fillRect/>
          </a:stretch>
        </p:blipFill>
        <p:spPr bwMode="auto">
          <a:xfrm>
            <a:off x="8460432" y="-4875"/>
            <a:ext cx="683568" cy="769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057"/>
                                        </p:tgtEl>
                                        <p:attrNameLst>
                                          <p:attrName>style.visibility</p:attrName>
                                        </p:attrNameLst>
                                      </p:cBhvr>
                                      <p:to>
                                        <p:strVal val="visible"/>
                                      </p:to>
                                    </p:set>
                                    <p:animEffect transition="in" filter="fade">
                                      <p:cBhvr>
                                        <p:cTn id="7" dur="1000"/>
                                        <p:tgtEl>
                                          <p:spTgt spid="4505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5065"/>
                                        </p:tgtEl>
                                        <p:attrNameLst>
                                          <p:attrName>style.visibility</p:attrName>
                                        </p:attrNameLst>
                                      </p:cBhvr>
                                      <p:to>
                                        <p:strVal val="visible"/>
                                      </p:to>
                                    </p:set>
                                    <p:animEffect transition="in" filter="fade">
                                      <p:cBhvr>
                                        <p:cTn id="11" dur="1000"/>
                                        <p:tgtEl>
                                          <p:spTgt spid="4506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5061"/>
                                        </p:tgtEl>
                                        <p:attrNameLst>
                                          <p:attrName>style.visibility</p:attrName>
                                        </p:attrNameLst>
                                      </p:cBhvr>
                                      <p:to>
                                        <p:strVal val="visible"/>
                                      </p:to>
                                    </p:set>
                                    <p:animEffect transition="in" filter="fade">
                                      <p:cBhvr>
                                        <p:cTn id="15" dur="1000"/>
                                        <p:tgtEl>
                                          <p:spTgt spid="45061"/>
                                        </p:tgtEl>
                                      </p:cBhvr>
                                    </p:animEffect>
                                  </p:childTnLst>
                                </p:cTn>
                              </p:par>
                            </p:childTnLst>
                          </p:cTn>
                        </p:par>
                        <p:par>
                          <p:cTn id="16" fill="hold">
                            <p:stCondLst>
                              <p:cond delay="3000"/>
                            </p:stCondLst>
                            <p:childTnLst>
                              <p:par>
                                <p:cTn id="17" presetID="53" presetClass="entr" presetSubtype="0" fill="hold" grpId="0" nodeType="afterEffect">
                                  <p:stCondLst>
                                    <p:cond delay="0"/>
                                  </p:stCondLst>
                                  <p:childTnLst>
                                    <p:set>
                                      <p:cBhvr>
                                        <p:cTn id="18" dur="1" fill="hold">
                                          <p:stCondLst>
                                            <p:cond delay="0"/>
                                          </p:stCondLst>
                                        </p:cTn>
                                        <p:tgtEl>
                                          <p:spTgt spid="45064"/>
                                        </p:tgtEl>
                                        <p:attrNameLst>
                                          <p:attrName>style.visibility</p:attrName>
                                        </p:attrNameLst>
                                      </p:cBhvr>
                                      <p:to>
                                        <p:strVal val="visible"/>
                                      </p:to>
                                    </p:set>
                                    <p:anim calcmode="lin" valueType="num">
                                      <p:cBhvr>
                                        <p:cTn id="19" dur="1000" fill="hold"/>
                                        <p:tgtEl>
                                          <p:spTgt spid="45064"/>
                                        </p:tgtEl>
                                        <p:attrNameLst>
                                          <p:attrName>ppt_w</p:attrName>
                                        </p:attrNameLst>
                                      </p:cBhvr>
                                      <p:tavLst>
                                        <p:tav tm="0">
                                          <p:val>
                                            <p:fltVal val="0"/>
                                          </p:val>
                                        </p:tav>
                                        <p:tav tm="100000">
                                          <p:val>
                                            <p:strVal val="#ppt_w"/>
                                          </p:val>
                                        </p:tav>
                                      </p:tavLst>
                                    </p:anim>
                                    <p:anim calcmode="lin" valueType="num">
                                      <p:cBhvr>
                                        <p:cTn id="20" dur="1000" fill="hold"/>
                                        <p:tgtEl>
                                          <p:spTgt spid="45064"/>
                                        </p:tgtEl>
                                        <p:attrNameLst>
                                          <p:attrName>ppt_h</p:attrName>
                                        </p:attrNameLst>
                                      </p:cBhvr>
                                      <p:tavLst>
                                        <p:tav tm="0">
                                          <p:val>
                                            <p:fltVal val="0"/>
                                          </p:val>
                                        </p:tav>
                                        <p:tav tm="100000">
                                          <p:val>
                                            <p:strVal val="#ppt_h"/>
                                          </p:val>
                                        </p:tav>
                                      </p:tavLst>
                                    </p:anim>
                                    <p:animEffect transition="in" filter="fade">
                                      <p:cBhvr>
                                        <p:cTn id="21" dur="1000"/>
                                        <p:tgtEl>
                                          <p:spTgt spid="45064"/>
                                        </p:tgtEl>
                                      </p:cBhvr>
                                    </p:animEffect>
                                  </p:childTnLst>
                                </p:cTn>
                              </p:par>
                            </p:childTnLst>
                          </p:cTn>
                        </p:par>
                        <p:par>
                          <p:cTn id="22" fill="hold">
                            <p:stCondLst>
                              <p:cond delay="4000"/>
                            </p:stCondLst>
                            <p:childTnLst>
                              <p:par>
                                <p:cTn id="23" presetID="53" presetClass="entr" presetSubtype="0" fill="hold" grpId="0" nodeType="afterEffect">
                                  <p:stCondLst>
                                    <p:cond delay="0"/>
                                  </p:stCondLst>
                                  <p:childTnLst>
                                    <p:set>
                                      <p:cBhvr>
                                        <p:cTn id="24" dur="1" fill="hold">
                                          <p:stCondLst>
                                            <p:cond delay="0"/>
                                          </p:stCondLst>
                                        </p:cTn>
                                        <p:tgtEl>
                                          <p:spTgt spid="45074"/>
                                        </p:tgtEl>
                                        <p:attrNameLst>
                                          <p:attrName>style.visibility</p:attrName>
                                        </p:attrNameLst>
                                      </p:cBhvr>
                                      <p:to>
                                        <p:strVal val="visible"/>
                                      </p:to>
                                    </p:set>
                                    <p:anim calcmode="lin" valueType="num">
                                      <p:cBhvr>
                                        <p:cTn id="25" dur="1000" fill="hold"/>
                                        <p:tgtEl>
                                          <p:spTgt spid="45074"/>
                                        </p:tgtEl>
                                        <p:attrNameLst>
                                          <p:attrName>ppt_w</p:attrName>
                                        </p:attrNameLst>
                                      </p:cBhvr>
                                      <p:tavLst>
                                        <p:tav tm="0">
                                          <p:val>
                                            <p:fltVal val="0"/>
                                          </p:val>
                                        </p:tav>
                                        <p:tav tm="100000">
                                          <p:val>
                                            <p:strVal val="#ppt_w"/>
                                          </p:val>
                                        </p:tav>
                                      </p:tavLst>
                                    </p:anim>
                                    <p:anim calcmode="lin" valueType="num">
                                      <p:cBhvr>
                                        <p:cTn id="26" dur="1000" fill="hold"/>
                                        <p:tgtEl>
                                          <p:spTgt spid="45074"/>
                                        </p:tgtEl>
                                        <p:attrNameLst>
                                          <p:attrName>ppt_h</p:attrName>
                                        </p:attrNameLst>
                                      </p:cBhvr>
                                      <p:tavLst>
                                        <p:tav tm="0">
                                          <p:val>
                                            <p:fltVal val="0"/>
                                          </p:val>
                                        </p:tav>
                                        <p:tav tm="100000">
                                          <p:val>
                                            <p:strVal val="#ppt_h"/>
                                          </p:val>
                                        </p:tav>
                                      </p:tavLst>
                                    </p:anim>
                                    <p:animEffect transition="in" filter="fade">
                                      <p:cBhvr>
                                        <p:cTn id="27" dur="1000"/>
                                        <p:tgtEl>
                                          <p:spTgt spid="45074"/>
                                        </p:tgtEl>
                                      </p:cBhvr>
                                    </p:animEffect>
                                  </p:childTnLst>
                                </p:cTn>
                              </p:par>
                            </p:childTnLst>
                          </p:cTn>
                        </p:par>
                        <p:par>
                          <p:cTn id="28" fill="hold">
                            <p:stCondLst>
                              <p:cond delay="5000"/>
                            </p:stCondLst>
                            <p:childTnLst>
                              <p:par>
                                <p:cTn id="29" presetID="10" presetClass="entr" presetSubtype="0" fill="hold" grpId="0" nodeType="afterEffect">
                                  <p:stCondLst>
                                    <p:cond delay="0"/>
                                  </p:stCondLst>
                                  <p:childTnLst>
                                    <p:set>
                                      <p:cBhvr>
                                        <p:cTn id="30" dur="1" fill="hold">
                                          <p:stCondLst>
                                            <p:cond delay="0"/>
                                          </p:stCondLst>
                                        </p:cTn>
                                        <p:tgtEl>
                                          <p:spTgt spid="45063"/>
                                        </p:tgtEl>
                                        <p:attrNameLst>
                                          <p:attrName>style.visibility</p:attrName>
                                        </p:attrNameLst>
                                      </p:cBhvr>
                                      <p:to>
                                        <p:strVal val="visible"/>
                                      </p:to>
                                    </p:set>
                                    <p:animEffect transition="in" filter="fade">
                                      <p:cBhvr>
                                        <p:cTn id="31" dur="1000"/>
                                        <p:tgtEl>
                                          <p:spTgt spid="45063"/>
                                        </p:tgtEl>
                                      </p:cBhvr>
                                    </p:animEffect>
                                  </p:childTnLst>
                                </p:cTn>
                              </p:par>
                            </p:childTnLst>
                          </p:cTn>
                        </p:par>
                        <p:par>
                          <p:cTn id="32" fill="hold">
                            <p:stCondLst>
                              <p:cond delay="6000"/>
                            </p:stCondLst>
                            <p:childTnLst>
                              <p:par>
                                <p:cTn id="33" presetID="53" presetClass="entr" presetSubtype="0" fill="hold" grpId="0" nodeType="afterEffect">
                                  <p:stCondLst>
                                    <p:cond delay="0"/>
                                  </p:stCondLst>
                                  <p:childTnLst>
                                    <p:set>
                                      <p:cBhvr>
                                        <p:cTn id="34" dur="1" fill="hold">
                                          <p:stCondLst>
                                            <p:cond delay="0"/>
                                          </p:stCondLst>
                                        </p:cTn>
                                        <p:tgtEl>
                                          <p:spTgt spid="45062"/>
                                        </p:tgtEl>
                                        <p:attrNameLst>
                                          <p:attrName>style.visibility</p:attrName>
                                        </p:attrNameLst>
                                      </p:cBhvr>
                                      <p:to>
                                        <p:strVal val="visible"/>
                                      </p:to>
                                    </p:set>
                                    <p:anim calcmode="lin" valueType="num">
                                      <p:cBhvr>
                                        <p:cTn id="35" dur="1000" fill="hold"/>
                                        <p:tgtEl>
                                          <p:spTgt spid="45062"/>
                                        </p:tgtEl>
                                        <p:attrNameLst>
                                          <p:attrName>ppt_w</p:attrName>
                                        </p:attrNameLst>
                                      </p:cBhvr>
                                      <p:tavLst>
                                        <p:tav tm="0">
                                          <p:val>
                                            <p:fltVal val="0"/>
                                          </p:val>
                                        </p:tav>
                                        <p:tav tm="100000">
                                          <p:val>
                                            <p:strVal val="#ppt_w"/>
                                          </p:val>
                                        </p:tav>
                                      </p:tavLst>
                                    </p:anim>
                                    <p:anim calcmode="lin" valueType="num">
                                      <p:cBhvr>
                                        <p:cTn id="36" dur="1000" fill="hold"/>
                                        <p:tgtEl>
                                          <p:spTgt spid="45062"/>
                                        </p:tgtEl>
                                        <p:attrNameLst>
                                          <p:attrName>ppt_h</p:attrName>
                                        </p:attrNameLst>
                                      </p:cBhvr>
                                      <p:tavLst>
                                        <p:tav tm="0">
                                          <p:val>
                                            <p:fltVal val="0"/>
                                          </p:val>
                                        </p:tav>
                                        <p:tav tm="100000">
                                          <p:val>
                                            <p:strVal val="#ppt_h"/>
                                          </p:val>
                                        </p:tav>
                                      </p:tavLst>
                                    </p:anim>
                                    <p:animEffect transition="in" filter="fade">
                                      <p:cBhvr>
                                        <p:cTn id="37" dur="1000"/>
                                        <p:tgtEl>
                                          <p:spTgt spid="45062"/>
                                        </p:tgtEl>
                                      </p:cBhvr>
                                    </p:animEffect>
                                  </p:childTnLst>
                                </p:cTn>
                              </p:par>
                            </p:childTnLst>
                          </p:cTn>
                        </p:par>
                        <p:par>
                          <p:cTn id="38" fill="hold">
                            <p:stCondLst>
                              <p:cond delay="7000"/>
                            </p:stCondLst>
                            <p:childTnLst>
                              <p:par>
                                <p:cTn id="39" presetID="10" presetClass="entr" presetSubtype="0" fill="hold" grpId="0" nodeType="afterEffect">
                                  <p:stCondLst>
                                    <p:cond delay="0"/>
                                  </p:stCondLst>
                                  <p:childTnLst>
                                    <p:set>
                                      <p:cBhvr>
                                        <p:cTn id="40" dur="1" fill="hold">
                                          <p:stCondLst>
                                            <p:cond delay="0"/>
                                          </p:stCondLst>
                                        </p:cTn>
                                        <p:tgtEl>
                                          <p:spTgt spid="45066"/>
                                        </p:tgtEl>
                                        <p:attrNameLst>
                                          <p:attrName>style.visibility</p:attrName>
                                        </p:attrNameLst>
                                      </p:cBhvr>
                                      <p:to>
                                        <p:strVal val="visible"/>
                                      </p:to>
                                    </p:set>
                                    <p:animEffect transition="in" filter="fade">
                                      <p:cBhvr>
                                        <p:cTn id="41" dur="1000"/>
                                        <p:tgtEl>
                                          <p:spTgt spid="45066"/>
                                        </p:tgtEl>
                                      </p:cBhvr>
                                    </p:animEffect>
                                  </p:childTnLst>
                                </p:cTn>
                              </p:par>
                            </p:childTnLst>
                          </p:cTn>
                        </p:par>
                        <p:par>
                          <p:cTn id="42" fill="hold">
                            <p:stCondLst>
                              <p:cond delay="8000"/>
                            </p:stCondLst>
                            <p:childTnLst>
                              <p:par>
                                <p:cTn id="43" presetID="10" presetClass="entr" presetSubtype="0" fill="hold" grpId="0" nodeType="afterEffect">
                                  <p:stCondLst>
                                    <p:cond delay="0"/>
                                  </p:stCondLst>
                                  <p:childTnLst>
                                    <p:set>
                                      <p:cBhvr>
                                        <p:cTn id="44" dur="1" fill="hold">
                                          <p:stCondLst>
                                            <p:cond delay="0"/>
                                          </p:stCondLst>
                                        </p:cTn>
                                        <p:tgtEl>
                                          <p:spTgt spid="45069"/>
                                        </p:tgtEl>
                                        <p:attrNameLst>
                                          <p:attrName>style.visibility</p:attrName>
                                        </p:attrNameLst>
                                      </p:cBhvr>
                                      <p:to>
                                        <p:strVal val="visible"/>
                                      </p:to>
                                    </p:set>
                                    <p:animEffect transition="in" filter="fade">
                                      <p:cBhvr>
                                        <p:cTn id="45" dur="1000"/>
                                        <p:tgtEl>
                                          <p:spTgt spid="45069"/>
                                        </p:tgtEl>
                                      </p:cBhvr>
                                    </p:animEffect>
                                  </p:childTnLst>
                                </p:cTn>
                              </p:par>
                            </p:childTnLst>
                          </p:cTn>
                        </p:par>
                        <p:par>
                          <p:cTn id="46" fill="hold">
                            <p:stCondLst>
                              <p:cond delay="9000"/>
                            </p:stCondLst>
                            <p:childTnLst>
                              <p:par>
                                <p:cTn id="47" presetID="10" presetClass="entr" presetSubtype="0" fill="hold" grpId="0" nodeType="afterEffect">
                                  <p:stCondLst>
                                    <p:cond delay="0"/>
                                  </p:stCondLst>
                                  <p:childTnLst>
                                    <p:set>
                                      <p:cBhvr>
                                        <p:cTn id="48" dur="1" fill="hold">
                                          <p:stCondLst>
                                            <p:cond delay="0"/>
                                          </p:stCondLst>
                                        </p:cTn>
                                        <p:tgtEl>
                                          <p:spTgt spid="45070"/>
                                        </p:tgtEl>
                                        <p:attrNameLst>
                                          <p:attrName>style.visibility</p:attrName>
                                        </p:attrNameLst>
                                      </p:cBhvr>
                                      <p:to>
                                        <p:strVal val="visible"/>
                                      </p:to>
                                    </p:set>
                                    <p:animEffect transition="in" filter="fade">
                                      <p:cBhvr>
                                        <p:cTn id="49" dur="1000"/>
                                        <p:tgtEl>
                                          <p:spTgt spid="45070"/>
                                        </p:tgtEl>
                                      </p:cBhvr>
                                    </p:animEffect>
                                  </p:childTnLst>
                                </p:cTn>
                              </p:par>
                            </p:childTnLst>
                          </p:cTn>
                        </p:par>
                        <p:par>
                          <p:cTn id="50" fill="hold">
                            <p:stCondLst>
                              <p:cond delay="10000"/>
                            </p:stCondLst>
                            <p:childTnLst>
                              <p:par>
                                <p:cTn id="51" presetID="22" presetClass="entr" presetSubtype="4" fill="hold" grpId="0" nodeType="afterEffect">
                                  <p:stCondLst>
                                    <p:cond delay="0"/>
                                  </p:stCondLst>
                                  <p:childTnLst>
                                    <p:set>
                                      <p:cBhvr>
                                        <p:cTn id="52" dur="1" fill="hold">
                                          <p:stCondLst>
                                            <p:cond delay="0"/>
                                          </p:stCondLst>
                                        </p:cTn>
                                        <p:tgtEl>
                                          <p:spTgt spid="45068"/>
                                        </p:tgtEl>
                                        <p:attrNameLst>
                                          <p:attrName>style.visibility</p:attrName>
                                        </p:attrNameLst>
                                      </p:cBhvr>
                                      <p:to>
                                        <p:strVal val="visible"/>
                                      </p:to>
                                    </p:set>
                                    <p:animEffect transition="in" filter="wipe(down)">
                                      <p:cBhvr>
                                        <p:cTn id="53" dur="1000"/>
                                        <p:tgtEl>
                                          <p:spTgt spid="45068"/>
                                        </p:tgtEl>
                                      </p:cBhvr>
                                    </p:animEffect>
                                  </p:childTnLst>
                                </p:cTn>
                              </p:par>
                            </p:childTnLst>
                          </p:cTn>
                        </p:par>
                        <p:par>
                          <p:cTn id="54" fill="hold">
                            <p:stCondLst>
                              <p:cond delay="11000"/>
                            </p:stCondLst>
                            <p:childTnLst>
                              <p:par>
                                <p:cTn id="55" presetID="10" presetClass="entr" presetSubtype="0" fill="hold" grpId="0" nodeType="afterEffect">
                                  <p:stCondLst>
                                    <p:cond delay="0"/>
                                  </p:stCondLst>
                                  <p:childTnLst>
                                    <p:set>
                                      <p:cBhvr>
                                        <p:cTn id="56" dur="1" fill="hold">
                                          <p:stCondLst>
                                            <p:cond delay="0"/>
                                          </p:stCondLst>
                                        </p:cTn>
                                        <p:tgtEl>
                                          <p:spTgt spid="45067"/>
                                        </p:tgtEl>
                                        <p:attrNameLst>
                                          <p:attrName>style.visibility</p:attrName>
                                        </p:attrNameLst>
                                      </p:cBhvr>
                                      <p:to>
                                        <p:strVal val="visible"/>
                                      </p:to>
                                    </p:set>
                                    <p:animEffect transition="in" filter="fade">
                                      <p:cBhvr>
                                        <p:cTn id="57" dur="1000"/>
                                        <p:tgtEl>
                                          <p:spTgt spid="45067"/>
                                        </p:tgtEl>
                                      </p:cBhvr>
                                    </p:animEffect>
                                  </p:childTnLst>
                                </p:cTn>
                              </p:par>
                            </p:childTnLst>
                          </p:cTn>
                        </p:par>
                        <p:par>
                          <p:cTn id="58" fill="hold">
                            <p:stCondLst>
                              <p:cond delay="12000"/>
                            </p:stCondLst>
                            <p:childTnLst>
                              <p:par>
                                <p:cTn id="59" presetID="22" presetClass="entr" presetSubtype="1" fill="hold" grpId="0" nodeType="afterEffect">
                                  <p:stCondLst>
                                    <p:cond delay="0"/>
                                  </p:stCondLst>
                                  <p:childTnLst>
                                    <p:set>
                                      <p:cBhvr>
                                        <p:cTn id="60" dur="1" fill="hold">
                                          <p:stCondLst>
                                            <p:cond delay="0"/>
                                          </p:stCondLst>
                                        </p:cTn>
                                        <p:tgtEl>
                                          <p:spTgt spid="45072"/>
                                        </p:tgtEl>
                                        <p:attrNameLst>
                                          <p:attrName>style.visibility</p:attrName>
                                        </p:attrNameLst>
                                      </p:cBhvr>
                                      <p:to>
                                        <p:strVal val="visible"/>
                                      </p:to>
                                    </p:set>
                                    <p:animEffect transition="in" filter="wipe(up)">
                                      <p:cBhvr>
                                        <p:cTn id="61" dur="1000"/>
                                        <p:tgtEl>
                                          <p:spTgt spid="45072"/>
                                        </p:tgtEl>
                                      </p:cBhvr>
                                    </p:animEffect>
                                  </p:childTnLst>
                                </p:cTn>
                              </p:par>
                            </p:childTnLst>
                          </p:cTn>
                        </p:par>
                        <p:par>
                          <p:cTn id="62" fill="hold">
                            <p:stCondLst>
                              <p:cond delay="13000"/>
                            </p:stCondLst>
                            <p:childTnLst>
                              <p:par>
                                <p:cTn id="63" presetID="10" presetClass="entr" presetSubtype="0" fill="hold" grpId="0" nodeType="afterEffect">
                                  <p:stCondLst>
                                    <p:cond delay="0"/>
                                  </p:stCondLst>
                                  <p:childTnLst>
                                    <p:set>
                                      <p:cBhvr>
                                        <p:cTn id="64" dur="1" fill="hold">
                                          <p:stCondLst>
                                            <p:cond delay="0"/>
                                          </p:stCondLst>
                                        </p:cTn>
                                        <p:tgtEl>
                                          <p:spTgt spid="45071"/>
                                        </p:tgtEl>
                                        <p:attrNameLst>
                                          <p:attrName>style.visibility</p:attrName>
                                        </p:attrNameLst>
                                      </p:cBhvr>
                                      <p:to>
                                        <p:strVal val="visible"/>
                                      </p:to>
                                    </p:set>
                                    <p:animEffect transition="in" filter="fade">
                                      <p:cBhvr>
                                        <p:cTn id="65" dur="1000"/>
                                        <p:tgtEl>
                                          <p:spTgt spid="45071"/>
                                        </p:tgtEl>
                                      </p:cBhvr>
                                    </p:animEffect>
                                  </p:childTnLst>
                                </p:cTn>
                              </p:par>
                            </p:childTnLst>
                          </p:cTn>
                        </p:par>
                        <p:par>
                          <p:cTn id="66" fill="hold">
                            <p:stCondLst>
                              <p:cond delay="14000"/>
                            </p:stCondLst>
                            <p:childTnLst>
                              <p:par>
                                <p:cTn id="67" presetID="10" presetClass="entr" presetSubtype="0" fill="hold" grpId="0" nodeType="afterEffect">
                                  <p:stCondLst>
                                    <p:cond delay="0"/>
                                  </p:stCondLst>
                                  <p:childTnLst>
                                    <p:set>
                                      <p:cBhvr>
                                        <p:cTn id="68" dur="1" fill="hold">
                                          <p:stCondLst>
                                            <p:cond delay="0"/>
                                          </p:stCondLst>
                                        </p:cTn>
                                        <p:tgtEl>
                                          <p:spTgt spid="45073"/>
                                        </p:tgtEl>
                                        <p:attrNameLst>
                                          <p:attrName>style.visibility</p:attrName>
                                        </p:attrNameLst>
                                      </p:cBhvr>
                                      <p:to>
                                        <p:strVal val="visible"/>
                                      </p:to>
                                    </p:set>
                                    <p:animEffect transition="in" filter="fade">
                                      <p:cBhvr>
                                        <p:cTn id="69" dur="1000"/>
                                        <p:tgtEl>
                                          <p:spTgt spid="45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p:bldP spid="45062" grpId="0" animBg="1"/>
      <p:bldP spid="45063" grpId="0"/>
      <p:bldP spid="45064" grpId="0" animBg="1"/>
      <p:bldP spid="45065" grpId="0"/>
      <p:bldP spid="45066" grpId="0"/>
      <p:bldP spid="45067" grpId="0"/>
      <p:bldP spid="45068" grpId="0" animBg="1"/>
      <p:bldP spid="45069" grpId="0"/>
      <p:bldP spid="45070" grpId="0"/>
      <p:bldP spid="45071" grpId="0"/>
      <p:bldP spid="45072" grpId="0" animBg="1"/>
      <p:bldP spid="45073" grpId="0"/>
      <p:bldP spid="450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7"/>
          <p:cNvSpPr txBox="1">
            <a:spLocks noChangeArrowheads="1"/>
          </p:cNvSpPr>
          <p:nvPr/>
        </p:nvSpPr>
        <p:spPr bwMode="auto">
          <a:xfrm>
            <a:off x="2247900" y="857250"/>
            <a:ext cx="184150" cy="366713"/>
          </a:xfrm>
          <a:prstGeom prst="rect">
            <a:avLst/>
          </a:prstGeom>
          <a:noFill/>
          <a:ln w="9525">
            <a:noFill/>
            <a:miter lim="800000"/>
            <a:headEnd/>
            <a:tailEnd/>
          </a:ln>
        </p:spPr>
        <p:txBody>
          <a:bodyPr wrap="none">
            <a:spAutoFit/>
          </a:bodyPr>
          <a:lstStyle/>
          <a:p>
            <a:endParaRPr lang="en-US"/>
          </a:p>
        </p:txBody>
      </p:sp>
      <p:sp>
        <p:nvSpPr>
          <p:cNvPr id="47109" name="Text Box 9"/>
          <p:cNvSpPr txBox="1">
            <a:spLocks noChangeArrowheads="1"/>
          </p:cNvSpPr>
          <p:nvPr/>
        </p:nvSpPr>
        <p:spPr bwMode="auto">
          <a:xfrm>
            <a:off x="0" y="0"/>
            <a:ext cx="8783638" cy="1050925"/>
          </a:xfrm>
          <a:prstGeom prst="rect">
            <a:avLst/>
          </a:prstGeom>
          <a:noFill/>
          <a:ln w="9525">
            <a:noFill/>
            <a:miter lim="800000"/>
            <a:headEnd/>
            <a:tailEnd/>
          </a:ln>
        </p:spPr>
        <p:txBody>
          <a:bodyPr>
            <a:spAutoFit/>
          </a:bodyPr>
          <a:lstStyle/>
          <a:p>
            <a:pPr algn="ctr">
              <a:defRPr/>
            </a:pPr>
            <a:r>
              <a:rPr lang="hr-HR" sz="3200" dirty="0">
                <a:solidFill>
                  <a:srgbClr val="3399FF"/>
                </a:solidFill>
                <a:latin typeface="Bookman Old Style" pitchFamily="18" charset="0"/>
                <a:ea typeface="+mj-ea"/>
                <a:cs typeface="+mj-cs"/>
              </a:rPr>
              <a:t>Presentation of a collection</a:t>
            </a:r>
          </a:p>
        </p:txBody>
      </p:sp>
      <p:pic>
        <p:nvPicPr>
          <p:cNvPr id="47112" name="Picture 13"/>
          <p:cNvPicPr>
            <a:picLocks noGrp="1" noChangeAspect="1" noChangeArrowheads="1"/>
          </p:cNvPicPr>
          <p:nvPr>
            <p:ph type="body" idx="1"/>
          </p:nvPr>
        </p:nvPicPr>
        <p:blipFill>
          <a:blip r:embed="rId3" cstate="print"/>
          <a:srcRect/>
          <a:stretch>
            <a:fillRect/>
          </a:stretch>
        </p:blipFill>
        <p:spPr>
          <a:xfrm>
            <a:off x="1476375" y="836613"/>
            <a:ext cx="6840538" cy="5797550"/>
          </a:xfrm>
          <a:effectLst>
            <a:outerShdw blurRad="292100" dist="139700" dir="2700000" algn="tl" rotWithShape="0">
              <a:srgbClr val="333333">
                <a:alpha val="65000"/>
              </a:srgbClr>
            </a:outerShdw>
          </a:effectLst>
        </p:spPr>
      </p:pic>
      <p:pic>
        <p:nvPicPr>
          <p:cNvPr id="9" name="Picture 8" descr="header_text_HVM_hr"/>
          <p:cNvPicPr>
            <a:picLocks noChangeAspect="1" noChangeArrowheads="1"/>
          </p:cNvPicPr>
          <p:nvPr/>
        </p:nvPicPr>
        <p:blipFill>
          <a:blip r:embed="rId4" cstate="print"/>
          <a:srcRect/>
          <a:stretch>
            <a:fillRect/>
          </a:stretch>
        </p:blipFill>
        <p:spPr bwMode="auto">
          <a:xfrm>
            <a:off x="8460432" y="-4875"/>
            <a:ext cx="683568" cy="769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 Box 10"/>
          <p:cNvSpPr txBox="1">
            <a:spLocks noChangeArrowheads="1"/>
          </p:cNvSpPr>
          <p:nvPr/>
        </p:nvSpPr>
        <p:spPr bwMode="auto">
          <a:xfrm>
            <a:off x="179388" y="1700808"/>
            <a:ext cx="1331912" cy="581025"/>
          </a:xfrm>
          <a:prstGeom prst="rect">
            <a:avLst/>
          </a:prstGeom>
          <a:noFill/>
          <a:ln w="9525">
            <a:noFill/>
            <a:miter lim="800000"/>
            <a:headEnd/>
            <a:tailEnd/>
          </a:ln>
        </p:spPr>
        <p:txBody>
          <a:bodyPr>
            <a:spAutoFit/>
          </a:bodyPr>
          <a:lstStyle/>
          <a:p>
            <a:r>
              <a:rPr lang="hr-HR" sz="1600" dirty="0">
                <a:solidFill>
                  <a:srgbClr val="061166"/>
                </a:solidFill>
                <a:latin typeface="Bookman Old Style" pitchFamily="18" charset="0"/>
              </a:rPr>
              <a:t>Select a </a:t>
            </a:r>
          </a:p>
          <a:p>
            <a:r>
              <a:rPr lang="hr-HR" sz="1600" dirty="0">
                <a:solidFill>
                  <a:srgbClr val="061166"/>
                </a:solidFill>
                <a:latin typeface="Bookman Old Style" pitchFamily="18" charset="0"/>
              </a:rPr>
              <a:t>collection</a:t>
            </a:r>
          </a:p>
        </p:txBody>
      </p:sp>
      <p:sp>
        <p:nvSpPr>
          <p:cNvPr id="11" name="Text Box 11"/>
          <p:cNvSpPr txBox="1">
            <a:spLocks noChangeArrowheads="1"/>
          </p:cNvSpPr>
          <p:nvPr/>
        </p:nvSpPr>
        <p:spPr bwMode="auto">
          <a:xfrm>
            <a:off x="179512" y="3357563"/>
            <a:ext cx="1619250" cy="1558925"/>
          </a:xfrm>
          <a:prstGeom prst="rect">
            <a:avLst/>
          </a:prstGeom>
          <a:noFill/>
          <a:ln w="9525">
            <a:noFill/>
            <a:miter lim="800000"/>
            <a:headEnd/>
            <a:tailEnd/>
          </a:ln>
        </p:spPr>
        <p:txBody>
          <a:bodyPr>
            <a:spAutoFit/>
          </a:bodyPr>
          <a:lstStyle/>
          <a:p>
            <a:r>
              <a:rPr lang="hr-HR" sz="1600" dirty="0">
                <a:solidFill>
                  <a:srgbClr val="061166"/>
                </a:solidFill>
                <a:latin typeface="Bookman Old Style" pitchFamily="18" charset="0"/>
              </a:rPr>
              <a:t>Museum </a:t>
            </a:r>
          </a:p>
          <a:p>
            <a:r>
              <a:rPr lang="hr-HR" sz="1600" dirty="0">
                <a:solidFill>
                  <a:srgbClr val="061166"/>
                </a:solidFill>
                <a:latin typeface="Bookman Old Style" pitchFamily="18" charset="0"/>
              </a:rPr>
              <a:t>objects </a:t>
            </a:r>
          </a:p>
          <a:p>
            <a:r>
              <a:rPr lang="hr-HR" sz="1600" dirty="0">
                <a:solidFill>
                  <a:srgbClr val="061166"/>
                </a:solidFill>
                <a:latin typeface="Bookman Old Style" pitchFamily="18" charset="0"/>
              </a:rPr>
              <a:t>from the selected </a:t>
            </a:r>
          </a:p>
          <a:p>
            <a:r>
              <a:rPr lang="hr-HR" sz="1600" dirty="0">
                <a:solidFill>
                  <a:srgbClr val="061166"/>
                </a:solidFill>
                <a:latin typeface="Bookman Old Style" pitchFamily="18" charset="0"/>
              </a:rPr>
              <a:t>collection </a:t>
            </a:r>
          </a:p>
          <a:p>
            <a:r>
              <a:rPr lang="hr-HR" sz="1600" dirty="0">
                <a:solidFill>
                  <a:srgbClr val="061166"/>
                </a:solidFill>
                <a:latin typeface="Bookman Old Style" pitchFamily="18" charset="0"/>
              </a:rPr>
              <a:t>- highlights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fade">
                                      <p:cBhvr>
                                        <p:cTn id="7" dur="1000"/>
                                        <p:tgtEl>
                                          <p:spTgt spid="4710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7112"/>
                                        </p:tgtEl>
                                        <p:attrNameLst>
                                          <p:attrName>style.visibility</p:attrName>
                                        </p:attrNameLst>
                                      </p:cBhvr>
                                      <p:to>
                                        <p:strVal val="visible"/>
                                      </p:to>
                                    </p:set>
                                    <p:animEffect transition="in" filter="fade">
                                      <p:cBhvr>
                                        <p:cTn id="11" dur="1000"/>
                                        <p:tgtEl>
                                          <p:spTgt spid="47112"/>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6"/>
          <p:cNvPicPr>
            <a:picLocks noGrp="1" noChangeAspect="1" noChangeArrowheads="1"/>
          </p:cNvPicPr>
          <p:nvPr>
            <p:ph type="body" idx="1"/>
          </p:nvPr>
        </p:nvPicPr>
        <p:blipFill>
          <a:blip r:embed="rId3" cstate="print"/>
          <a:srcRect/>
          <a:stretch>
            <a:fillRect/>
          </a:stretch>
        </p:blipFill>
        <p:spPr>
          <a:xfrm>
            <a:off x="1042988" y="833438"/>
            <a:ext cx="6697662" cy="5527675"/>
          </a:xfrm>
          <a:effectLst>
            <a:outerShdw blurRad="292100" dist="139700" dir="2700000" algn="tl" rotWithShape="0">
              <a:srgbClr val="333333">
                <a:alpha val="65000"/>
              </a:srgbClr>
            </a:outerShdw>
          </a:effectLst>
        </p:spPr>
      </p:pic>
      <p:sp>
        <p:nvSpPr>
          <p:cNvPr id="49157" name="Rectangle 7"/>
          <p:cNvSpPr>
            <a:spLocks noChangeArrowheads="1"/>
          </p:cNvSpPr>
          <p:nvPr/>
        </p:nvSpPr>
        <p:spPr bwMode="auto">
          <a:xfrm>
            <a:off x="0" y="0"/>
            <a:ext cx="8783638" cy="1050925"/>
          </a:xfrm>
          <a:prstGeom prst="rect">
            <a:avLst/>
          </a:prstGeom>
          <a:noFill/>
          <a:ln w="9525">
            <a:noFill/>
            <a:miter lim="800000"/>
            <a:headEnd/>
            <a:tailEnd/>
          </a:ln>
        </p:spPr>
        <p:txBody>
          <a:bodyPr>
            <a:spAutoFit/>
          </a:bodyPr>
          <a:lstStyle/>
          <a:p>
            <a:pPr algn="ctr"/>
            <a:r>
              <a:rPr lang="hr-HR" sz="2800">
                <a:solidFill>
                  <a:srgbClr val="3399FF"/>
                </a:solidFill>
                <a:latin typeface="Bookman Old Style" pitchFamily="18" charset="0"/>
              </a:rPr>
              <a:t>Presentation of a museum object</a:t>
            </a:r>
          </a:p>
        </p:txBody>
      </p:sp>
      <p:pic>
        <p:nvPicPr>
          <p:cNvPr id="6" name="Picture 5" descr="header_text_HVM_hr"/>
          <p:cNvPicPr>
            <a:picLocks noChangeAspect="1" noChangeArrowheads="1"/>
          </p:cNvPicPr>
          <p:nvPr/>
        </p:nvPicPr>
        <p:blipFill>
          <a:blip r:embed="rId4" cstate="print"/>
          <a:srcRect/>
          <a:stretch>
            <a:fillRect/>
          </a:stretch>
        </p:blipFill>
        <p:spPr bwMode="auto">
          <a:xfrm>
            <a:off x="8460432" y="-4875"/>
            <a:ext cx="683568" cy="769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57"/>
                                        </p:tgtEl>
                                        <p:attrNameLst>
                                          <p:attrName>style.visibility</p:attrName>
                                        </p:attrNameLst>
                                      </p:cBhvr>
                                      <p:to>
                                        <p:strVal val="visible"/>
                                      </p:to>
                                    </p:set>
                                    <p:animEffect transition="in" filter="fade">
                                      <p:cBhvr>
                                        <p:cTn id="7" dur="1000"/>
                                        <p:tgtEl>
                                          <p:spTgt spid="4915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9156"/>
                                        </p:tgtEl>
                                        <p:attrNameLst>
                                          <p:attrName>style.visibility</p:attrName>
                                        </p:attrNameLst>
                                      </p:cBhvr>
                                      <p:to>
                                        <p:strVal val="visible"/>
                                      </p:to>
                                    </p:set>
                                    <p:animEffect transition="in" filter="fade">
                                      <p:cBhvr>
                                        <p:cTn id="11" dur="10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6"/>
          <p:cNvSpPr>
            <a:spLocks noChangeArrowheads="1"/>
          </p:cNvSpPr>
          <p:nvPr/>
        </p:nvSpPr>
        <p:spPr bwMode="auto">
          <a:xfrm>
            <a:off x="36512" y="0"/>
            <a:ext cx="8783638" cy="1050925"/>
          </a:xfrm>
          <a:prstGeom prst="rect">
            <a:avLst/>
          </a:prstGeom>
          <a:noFill/>
          <a:ln w="9525">
            <a:noFill/>
            <a:miter lim="800000"/>
            <a:headEnd/>
            <a:tailEnd/>
          </a:ln>
        </p:spPr>
        <p:txBody>
          <a:bodyPr>
            <a:spAutoFit/>
          </a:bodyPr>
          <a:lstStyle/>
          <a:p>
            <a:pPr algn="ctr"/>
            <a:r>
              <a:rPr lang="hr-HR" sz="2800">
                <a:solidFill>
                  <a:srgbClr val="FFCC00"/>
                </a:solidFill>
                <a:latin typeface="Bookman Old Style" pitchFamily="18" charset="0"/>
              </a:rPr>
              <a:t>E-news (archive)</a:t>
            </a:r>
          </a:p>
        </p:txBody>
      </p:sp>
      <p:pic>
        <p:nvPicPr>
          <p:cNvPr id="51205" name="Picture 7"/>
          <p:cNvPicPr>
            <a:picLocks noGrp="1" noChangeAspect="1" noChangeArrowheads="1"/>
          </p:cNvPicPr>
          <p:nvPr>
            <p:ph type="body" idx="1"/>
          </p:nvPr>
        </p:nvPicPr>
        <p:blipFill>
          <a:blip r:embed="rId3" cstate="print"/>
          <a:srcRect/>
          <a:stretch>
            <a:fillRect/>
          </a:stretch>
        </p:blipFill>
        <p:spPr>
          <a:xfrm>
            <a:off x="2808287" y="1052513"/>
            <a:ext cx="6337300" cy="5278437"/>
          </a:xfrm>
          <a:effectLst>
            <a:outerShdw blurRad="292100" dist="139700" dir="2700000" algn="tl" rotWithShape="0">
              <a:srgbClr val="333333">
                <a:alpha val="65000"/>
              </a:srgbClr>
            </a:outerShdw>
          </a:effectLst>
        </p:spPr>
      </p:pic>
      <p:sp>
        <p:nvSpPr>
          <p:cNvPr id="51206" name="Text Box 8"/>
          <p:cNvSpPr txBox="1">
            <a:spLocks noChangeArrowheads="1"/>
          </p:cNvSpPr>
          <p:nvPr/>
        </p:nvSpPr>
        <p:spPr bwMode="auto">
          <a:xfrm>
            <a:off x="287337" y="1700213"/>
            <a:ext cx="2665413" cy="338137"/>
          </a:xfrm>
          <a:prstGeom prst="rect">
            <a:avLst/>
          </a:prstGeom>
          <a:noFill/>
          <a:ln w="9525">
            <a:noFill/>
            <a:miter lim="800000"/>
            <a:headEnd/>
            <a:tailEnd/>
          </a:ln>
        </p:spPr>
        <p:txBody>
          <a:bodyPr>
            <a:spAutoFit/>
          </a:bodyPr>
          <a:lstStyle/>
          <a:p>
            <a:r>
              <a:rPr lang="hr-HR" sz="1600">
                <a:solidFill>
                  <a:srgbClr val="920000"/>
                </a:solidFill>
                <a:latin typeface="Bookman Old Style" pitchFamily="18" charset="0"/>
              </a:rPr>
              <a:t>Select an overview:</a:t>
            </a:r>
          </a:p>
        </p:txBody>
      </p:sp>
      <p:sp>
        <p:nvSpPr>
          <p:cNvPr id="51207" name="Text Box 9"/>
          <p:cNvSpPr txBox="1">
            <a:spLocks noChangeArrowheads="1"/>
          </p:cNvSpPr>
          <p:nvPr/>
        </p:nvSpPr>
        <p:spPr bwMode="auto">
          <a:xfrm>
            <a:off x="1655762" y="2176463"/>
            <a:ext cx="989013" cy="338137"/>
          </a:xfrm>
          <a:prstGeom prst="rect">
            <a:avLst/>
          </a:prstGeom>
          <a:noFill/>
          <a:ln w="9525">
            <a:noFill/>
            <a:miter lim="800000"/>
            <a:headEnd/>
            <a:tailEnd/>
          </a:ln>
        </p:spPr>
        <p:txBody>
          <a:bodyPr wrap="none">
            <a:spAutoFit/>
          </a:bodyPr>
          <a:lstStyle/>
          <a:p>
            <a:r>
              <a:rPr lang="hr-HR" sz="1600">
                <a:solidFill>
                  <a:srgbClr val="920000"/>
                </a:solidFill>
                <a:latin typeface="Bookman Old Style" pitchFamily="18" charset="0"/>
              </a:rPr>
              <a:t>by week</a:t>
            </a:r>
          </a:p>
        </p:txBody>
      </p:sp>
      <p:sp>
        <p:nvSpPr>
          <p:cNvPr id="51208" name="Text Box 10"/>
          <p:cNvSpPr txBox="1">
            <a:spLocks noChangeArrowheads="1"/>
          </p:cNvSpPr>
          <p:nvPr/>
        </p:nvSpPr>
        <p:spPr bwMode="auto">
          <a:xfrm>
            <a:off x="36512" y="2708275"/>
            <a:ext cx="3090863" cy="1477963"/>
          </a:xfrm>
          <a:prstGeom prst="rect">
            <a:avLst/>
          </a:prstGeom>
          <a:noFill/>
          <a:ln w="9525">
            <a:noFill/>
            <a:miter lim="800000"/>
            <a:headEnd/>
            <a:tailEnd/>
          </a:ln>
        </p:spPr>
        <p:txBody>
          <a:bodyPr wrap="none">
            <a:spAutoFit/>
          </a:bodyPr>
          <a:lstStyle/>
          <a:p>
            <a:r>
              <a:rPr lang="hr-HR">
                <a:solidFill>
                  <a:srgbClr val="3366FF"/>
                </a:solidFill>
                <a:latin typeface="Bookman Old Style" pitchFamily="18" charset="0"/>
              </a:rPr>
              <a:t>&gt; publications</a:t>
            </a:r>
          </a:p>
          <a:p>
            <a:r>
              <a:rPr lang="hr-HR">
                <a:solidFill>
                  <a:srgbClr val="FF0000"/>
                </a:solidFill>
                <a:latin typeface="Bookman Old Style" pitchFamily="18" charset="0"/>
              </a:rPr>
              <a:t>&gt; exhibitions</a:t>
            </a:r>
          </a:p>
          <a:p>
            <a:r>
              <a:rPr lang="hr-HR">
                <a:solidFill>
                  <a:schemeClr val="folHlink"/>
                </a:solidFill>
                <a:latin typeface="Bookman Old Style" pitchFamily="18" charset="0"/>
              </a:rPr>
              <a:t>&gt; events</a:t>
            </a:r>
          </a:p>
          <a:p>
            <a:r>
              <a:rPr lang="hr-HR">
                <a:solidFill>
                  <a:srgbClr val="FFCC00"/>
                </a:solidFill>
                <a:latin typeface="Bookman Old Style" pitchFamily="18" charset="0"/>
              </a:rPr>
              <a:t>&gt; seminars /workshops…</a:t>
            </a:r>
          </a:p>
          <a:p>
            <a:r>
              <a:rPr lang="hr-HR">
                <a:latin typeface="Bookman Old Style" pitchFamily="18" charset="0"/>
              </a:rPr>
              <a:t>&gt; other</a:t>
            </a:r>
          </a:p>
        </p:txBody>
      </p:sp>
      <p:sp>
        <p:nvSpPr>
          <p:cNvPr id="51209" name="Oval 11"/>
          <p:cNvSpPr>
            <a:spLocks noChangeArrowheads="1"/>
          </p:cNvSpPr>
          <p:nvPr/>
        </p:nvSpPr>
        <p:spPr bwMode="auto">
          <a:xfrm>
            <a:off x="2987675" y="3500438"/>
            <a:ext cx="1584325" cy="720725"/>
          </a:xfrm>
          <a:prstGeom prst="ellipse">
            <a:avLst/>
          </a:prstGeom>
          <a:noFill/>
          <a:ln w="38100">
            <a:solidFill>
              <a:srgbClr val="FF0000"/>
            </a:solidFill>
            <a:round/>
            <a:headEnd/>
            <a:tailEnd/>
          </a:ln>
        </p:spPr>
        <p:txBody>
          <a:bodyPr wrap="none" anchor="ctr"/>
          <a:lstStyle/>
          <a:p>
            <a:endParaRPr lang="en-US"/>
          </a:p>
        </p:txBody>
      </p:sp>
      <p:sp>
        <p:nvSpPr>
          <p:cNvPr id="51210" name="Text Box 13"/>
          <p:cNvSpPr txBox="1">
            <a:spLocks noChangeArrowheads="1"/>
          </p:cNvSpPr>
          <p:nvPr/>
        </p:nvSpPr>
        <p:spPr bwMode="auto">
          <a:xfrm>
            <a:off x="1662112" y="4292600"/>
            <a:ext cx="1146175" cy="338138"/>
          </a:xfrm>
          <a:prstGeom prst="rect">
            <a:avLst/>
          </a:prstGeom>
          <a:noFill/>
          <a:ln w="9525">
            <a:noFill/>
            <a:miter lim="800000"/>
            <a:headEnd/>
            <a:tailEnd/>
          </a:ln>
        </p:spPr>
        <p:txBody>
          <a:bodyPr wrap="none">
            <a:spAutoFit/>
          </a:bodyPr>
          <a:lstStyle/>
          <a:p>
            <a:r>
              <a:rPr lang="hr-HR" sz="1600">
                <a:solidFill>
                  <a:srgbClr val="920000"/>
                </a:solidFill>
                <a:latin typeface="Bookman Old Style" pitchFamily="18" charset="0"/>
              </a:rPr>
              <a:t>by month</a:t>
            </a:r>
          </a:p>
        </p:txBody>
      </p:sp>
      <p:sp>
        <p:nvSpPr>
          <p:cNvPr id="51211" name="Rectangle 14"/>
          <p:cNvSpPr>
            <a:spLocks noChangeArrowheads="1"/>
          </p:cNvSpPr>
          <p:nvPr/>
        </p:nvSpPr>
        <p:spPr bwMode="auto">
          <a:xfrm>
            <a:off x="1655762" y="4581525"/>
            <a:ext cx="914400" cy="338138"/>
          </a:xfrm>
          <a:prstGeom prst="rect">
            <a:avLst/>
          </a:prstGeom>
          <a:noFill/>
          <a:ln w="9525">
            <a:noFill/>
            <a:miter lim="800000"/>
            <a:headEnd/>
            <a:tailEnd/>
          </a:ln>
        </p:spPr>
        <p:txBody>
          <a:bodyPr wrap="none">
            <a:spAutoFit/>
          </a:bodyPr>
          <a:lstStyle/>
          <a:p>
            <a:r>
              <a:rPr lang="hr-HR" sz="1600">
                <a:solidFill>
                  <a:srgbClr val="920000"/>
                </a:solidFill>
                <a:latin typeface="Bookman Old Style" pitchFamily="18" charset="0"/>
              </a:rPr>
              <a:t>by year</a:t>
            </a:r>
          </a:p>
        </p:txBody>
      </p:sp>
      <p:sp>
        <p:nvSpPr>
          <p:cNvPr id="51212" name="Line 15"/>
          <p:cNvSpPr>
            <a:spLocks noChangeShapeType="1"/>
          </p:cNvSpPr>
          <p:nvPr/>
        </p:nvSpPr>
        <p:spPr bwMode="auto">
          <a:xfrm flipH="1" flipV="1">
            <a:off x="1439862" y="3429000"/>
            <a:ext cx="1873250" cy="144463"/>
          </a:xfrm>
          <a:prstGeom prst="line">
            <a:avLst/>
          </a:prstGeom>
          <a:noFill/>
          <a:ln w="9525">
            <a:solidFill>
              <a:srgbClr val="920000"/>
            </a:solidFill>
            <a:round/>
            <a:headEnd/>
            <a:tailEnd type="triangle" w="med" len="med"/>
          </a:ln>
        </p:spPr>
        <p:txBody>
          <a:bodyPr/>
          <a:lstStyle/>
          <a:p>
            <a:endParaRPr lang="en-US"/>
          </a:p>
        </p:txBody>
      </p:sp>
      <p:pic>
        <p:nvPicPr>
          <p:cNvPr id="13" name="Picture 12" descr="header_text_HVM_hr"/>
          <p:cNvPicPr>
            <a:picLocks noChangeAspect="1" noChangeArrowheads="1"/>
          </p:cNvPicPr>
          <p:nvPr/>
        </p:nvPicPr>
        <p:blipFill>
          <a:blip r:embed="rId4" cstate="print"/>
          <a:srcRect/>
          <a:stretch>
            <a:fillRect/>
          </a:stretch>
        </p:blipFill>
        <p:spPr bwMode="auto">
          <a:xfrm>
            <a:off x="8496944" y="-4875"/>
            <a:ext cx="683568" cy="769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fade">
                                      <p:cBhvr>
                                        <p:cTn id="7" dur="1000"/>
                                        <p:tgtEl>
                                          <p:spTgt spid="5120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1205"/>
                                        </p:tgtEl>
                                        <p:attrNameLst>
                                          <p:attrName>style.visibility</p:attrName>
                                        </p:attrNameLst>
                                      </p:cBhvr>
                                      <p:to>
                                        <p:strVal val="visible"/>
                                      </p:to>
                                    </p:set>
                                    <p:animEffect transition="in" filter="fade">
                                      <p:cBhvr>
                                        <p:cTn id="11" dur="1000"/>
                                        <p:tgtEl>
                                          <p:spTgt spid="51205"/>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1206"/>
                                        </p:tgtEl>
                                        <p:attrNameLst>
                                          <p:attrName>style.visibility</p:attrName>
                                        </p:attrNameLst>
                                      </p:cBhvr>
                                      <p:to>
                                        <p:strVal val="visible"/>
                                      </p:to>
                                    </p:set>
                                    <p:animEffect transition="in" filter="fade">
                                      <p:cBhvr>
                                        <p:cTn id="15" dur="1000"/>
                                        <p:tgtEl>
                                          <p:spTgt spid="51206"/>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51207"/>
                                        </p:tgtEl>
                                        <p:attrNameLst>
                                          <p:attrName>style.visibility</p:attrName>
                                        </p:attrNameLst>
                                      </p:cBhvr>
                                      <p:to>
                                        <p:strVal val="visible"/>
                                      </p:to>
                                    </p:set>
                                    <p:animEffect transition="in" filter="fade">
                                      <p:cBhvr>
                                        <p:cTn id="19" dur="1000"/>
                                        <p:tgtEl>
                                          <p:spTgt spid="51207"/>
                                        </p:tgtEl>
                                      </p:cBhvr>
                                    </p:animEffect>
                                  </p:childTnLst>
                                </p:cTn>
                              </p:par>
                            </p:childTnLst>
                          </p:cTn>
                        </p:par>
                        <p:par>
                          <p:cTn id="20" fill="hold">
                            <p:stCondLst>
                              <p:cond delay="4000"/>
                            </p:stCondLst>
                            <p:childTnLst>
                              <p:par>
                                <p:cTn id="21" presetID="53" presetClass="entr" presetSubtype="0" fill="hold" grpId="0" nodeType="afterEffect">
                                  <p:stCondLst>
                                    <p:cond delay="0"/>
                                  </p:stCondLst>
                                  <p:childTnLst>
                                    <p:set>
                                      <p:cBhvr>
                                        <p:cTn id="22" dur="1" fill="hold">
                                          <p:stCondLst>
                                            <p:cond delay="0"/>
                                          </p:stCondLst>
                                        </p:cTn>
                                        <p:tgtEl>
                                          <p:spTgt spid="51209"/>
                                        </p:tgtEl>
                                        <p:attrNameLst>
                                          <p:attrName>style.visibility</p:attrName>
                                        </p:attrNameLst>
                                      </p:cBhvr>
                                      <p:to>
                                        <p:strVal val="visible"/>
                                      </p:to>
                                    </p:set>
                                    <p:anim calcmode="lin" valueType="num">
                                      <p:cBhvr>
                                        <p:cTn id="23" dur="1000" fill="hold"/>
                                        <p:tgtEl>
                                          <p:spTgt spid="51209"/>
                                        </p:tgtEl>
                                        <p:attrNameLst>
                                          <p:attrName>ppt_w</p:attrName>
                                        </p:attrNameLst>
                                      </p:cBhvr>
                                      <p:tavLst>
                                        <p:tav tm="0">
                                          <p:val>
                                            <p:fltVal val="0"/>
                                          </p:val>
                                        </p:tav>
                                        <p:tav tm="100000">
                                          <p:val>
                                            <p:strVal val="#ppt_w"/>
                                          </p:val>
                                        </p:tav>
                                      </p:tavLst>
                                    </p:anim>
                                    <p:anim calcmode="lin" valueType="num">
                                      <p:cBhvr>
                                        <p:cTn id="24" dur="1000" fill="hold"/>
                                        <p:tgtEl>
                                          <p:spTgt spid="51209"/>
                                        </p:tgtEl>
                                        <p:attrNameLst>
                                          <p:attrName>ppt_h</p:attrName>
                                        </p:attrNameLst>
                                      </p:cBhvr>
                                      <p:tavLst>
                                        <p:tav tm="0">
                                          <p:val>
                                            <p:fltVal val="0"/>
                                          </p:val>
                                        </p:tav>
                                        <p:tav tm="100000">
                                          <p:val>
                                            <p:strVal val="#ppt_h"/>
                                          </p:val>
                                        </p:tav>
                                      </p:tavLst>
                                    </p:anim>
                                    <p:animEffect transition="in" filter="fade">
                                      <p:cBhvr>
                                        <p:cTn id="25" dur="1000"/>
                                        <p:tgtEl>
                                          <p:spTgt spid="51209"/>
                                        </p:tgtEl>
                                      </p:cBhvr>
                                    </p:animEffect>
                                  </p:childTnLst>
                                </p:cTn>
                              </p:par>
                            </p:childTnLst>
                          </p:cTn>
                        </p:par>
                        <p:par>
                          <p:cTn id="26" fill="hold">
                            <p:stCondLst>
                              <p:cond delay="5000"/>
                            </p:stCondLst>
                            <p:childTnLst>
                              <p:par>
                                <p:cTn id="27" presetID="22" presetClass="entr" presetSubtype="4" fill="hold" grpId="0" nodeType="afterEffect">
                                  <p:stCondLst>
                                    <p:cond delay="0"/>
                                  </p:stCondLst>
                                  <p:childTnLst>
                                    <p:set>
                                      <p:cBhvr>
                                        <p:cTn id="28" dur="1" fill="hold">
                                          <p:stCondLst>
                                            <p:cond delay="0"/>
                                          </p:stCondLst>
                                        </p:cTn>
                                        <p:tgtEl>
                                          <p:spTgt spid="51212"/>
                                        </p:tgtEl>
                                        <p:attrNameLst>
                                          <p:attrName>style.visibility</p:attrName>
                                        </p:attrNameLst>
                                      </p:cBhvr>
                                      <p:to>
                                        <p:strVal val="visible"/>
                                      </p:to>
                                    </p:set>
                                    <p:animEffect transition="in" filter="wipe(down)">
                                      <p:cBhvr>
                                        <p:cTn id="29" dur="1000"/>
                                        <p:tgtEl>
                                          <p:spTgt spid="51212"/>
                                        </p:tgtEl>
                                      </p:cBhvr>
                                    </p:animEffect>
                                  </p:childTnLst>
                                </p:cTn>
                              </p:par>
                            </p:childTnLst>
                          </p:cTn>
                        </p:par>
                        <p:par>
                          <p:cTn id="30" fill="hold">
                            <p:stCondLst>
                              <p:cond delay="6000"/>
                            </p:stCondLst>
                            <p:childTnLst>
                              <p:par>
                                <p:cTn id="31" presetID="10" presetClass="entr" presetSubtype="0" fill="hold" grpId="0" nodeType="afterEffect">
                                  <p:stCondLst>
                                    <p:cond delay="0"/>
                                  </p:stCondLst>
                                  <p:childTnLst>
                                    <p:set>
                                      <p:cBhvr>
                                        <p:cTn id="32" dur="1" fill="hold">
                                          <p:stCondLst>
                                            <p:cond delay="0"/>
                                          </p:stCondLst>
                                        </p:cTn>
                                        <p:tgtEl>
                                          <p:spTgt spid="51208"/>
                                        </p:tgtEl>
                                        <p:attrNameLst>
                                          <p:attrName>style.visibility</p:attrName>
                                        </p:attrNameLst>
                                      </p:cBhvr>
                                      <p:to>
                                        <p:strVal val="visible"/>
                                      </p:to>
                                    </p:set>
                                    <p:animEffect transition="in" filter="fade">
                                      <p:cBhvr>
                                        <p:cTn id="33" dur="1000"/>
                                        <p:tgtEl>
                                          <p:spTgt spid="51208"/>
                                        </p:tgtEl>
                                      </p:cBhvr>
                                    </p:animEffect>
                                  </p:childTnLst>
                                </p:cTn>
                              </p:par>
                            </p:childTnLst>
                          </p:cTn>
                        </p:par>
                        <p:par>
                          <p:cTn id="34" fill="hold">
                            <p:stCondLst>
                              <p:cond delay="7000"/>
                            </p:stCondLst>
                            <p:childTnLst>
                              <p:par>
                                <p:cTn id="35" presetID="10" presetClass="entr" presetSubtype="0" fill="hold" grpId="0" nodeType="afterEffect">
                                  <p:stCondLst>
                                    <p:cond delay="0"/>
                                  </p:stCondLst>
                                  <p:childTnLst>
                                    <p:set>
                                      <p:cBhvr>
                                        <p:cTn id="36" dur="1" fill="hold">
                                          <p:stCondLst>
                                            <p:cond delay="0"/>
                                          </p:stCondLst>
                                        </p:cTn>
                                        <p:tgtEl>
                                          <p:spTgt spid="51210"/>
                                        </p:tgtEl>
                                        <p:attrNameLst>
                                          <p:attrName>style.visibility</p:attrName>
                                        </p:attrNameLst>
                                      </p:cBhvr>
                                      <p:to>
                                        <p:strVal val="visible"/>
                                      </p:to>
                                    </p:set>
                                    <p:animEffect transition="in" filter="fade">
                                      <p:cBhvr>
                                        <p:cTn id="37" dur="1000"/>
                                        <p:tgtEl>
                                          <p:spTgt spid="51210"/>
                                        </p:tgtEl>
                                      </p:cBhvr>
                                    </p:animEffect>
                                  </p:childTnLst>
                                </p:cTn>
                              </p:par>
                            </p:childTnLst>
                          </p:cTn>
                        </p:par>
                        <p:par>
                          <p:cTn id="38" fill="hold">
                            <p:stCondLst>
                              <p:cond delay="8000"/>
                            </p:stCondLst>
                            <p:childTnLst>
                              <p:par>
                                <p:cTn id="39" presetID="10" presetClass="entr" presetSubtype="0" fill="hold" grpId="0" nodeType="afterEffect">
                                  <p:stCondLst>
                                    <p:cond delay="0"/>
                                  </p:stCondLst>
                                  <p:childTnLst>
                                    <p:set>
                                      <p:cBhvr>
                                        <p:cTn id="40" dur="1" fill="hold">
                                          <p:stCondLst>
                                            <p:cond delay="0"/>
                                          </p:stCondLst>
                                        </p:cTn>
                                        <p:tgtEl>
                                          <p:spTgt spid="51211"/>
                                        </p:tgtEl>
                                        <p:attrNameLst>
                                          <p:attrName>style.visibility</p:attrName>
                                        </p:attrNameLst>
                                      </p:cBhvr>
                                      <p:to>
                                        <p:strVal val="visible"/>
                                      </p:to>
                                    </p:set>
                                    <p:animEffect transition="in" filter="fade">
                                      <p:cBhvr>
                                        <p:cTn id="41" dur="1000"/>
                                        <p:tgtEl>
                                          <p:spTgt spid="51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P spid="51206" grpId="0"/>
      <p:bldP spid="51207" grpId="0"/>
      <p:bldP spid="51208" grpId="0"/>
      <p:bldP spid="51209" grpId="0" animBg="1"/>
      <p:bldP spid="51210" grpId="0"/>
      <p:bldP spid="51211" grpId="0"/>
      <p:bldP spid="512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6"/>
          <p:cNvPicPr>
            <a:picLocks noGrp="1" noChangeAspect="1" noChangeArrowheads="1"/>
          </p:cNvPicPr>
          <p:nvPr>
            <p:ph type="body" idx="1"/>
          </p:nvPr>
        </p:nvPicPr>
        <p:blipFill>
          <a:blip r:embed="rId3" cstate="print"/>
          <a:srcRect/>
          <a:stretch>
            <a:fillRect/>
          </a:stretch>
        </p:blipFill>
        <p:spPr>
          <a:xfrm>
            <a:off x="1908175" y="1004888"/>
            <a:ext cx="6624638" cy="5486400"/>
          </a:xfrm>
          <a:effectLst>
            <a:outerShdw blurRad="292100" dist="139700" dir="2700000" algn="tl" rotWithShape="0">
              <a:srgbClr val="333333">
                <a:alpha val="65000"/>
              </a:srgbClr>
            </a:outerShdw>
          </a:effectLst>
        </p:spPr>
      </p:pic>
      <p:sp>
        <p:nvSpPr>
          <p:cNvPr id="53253" name="Text Box 7"/>
          <p:cNvSpPr txBox="1">
            <a:spLocks noChangeArrowheads="1"/>
          </p:cNvSpPr>
          <p:nvPr/>
        </p:nvSpPr>
        <p:spPr bwMode="auto">
          <a:xfrm>
            <a:off x="0" y="0"/>
            <a:ext cx="8783638" cy="1050925"/>
          </a:xfrm>
          <a:prstGeom prst="rect">
            <a:avLst/>
          </a:prstGeom>
          <a:noFill/>
          <a:ln w="9525">
            <a:noFill/>
            <a:miter lim="800000"/>
            <a:headEnd/>
            <a:tailEnd/>
          </a:ln>
        </p:spPr>
        <p:txBody>
          <a:bodyPr>
            <a:spAutoFit/>
          </a:bodyPr>
          <a:lstStyle/>
          <a:p>
            <a:pPr algn="ctr"/>
            <a:r>
              <a:rPr lang="hr-HR" sz="2800">
                <a:solidFill>
                  <a:srgbClr val="FFCC00"/>
                </a:solidFill>
                <a:latin typeface="Bookman Old Style" pitchFamily="18" charset="0"/>
              </a:rPr>
              <a:t>Search of the activities archive of a museum</a:t>
            </a:r>
          </a:p>
        </p:txBody>
      </p:sp>
      <p:sp>
        <p:nvSpPr>
          <p:cNvPr id="53254" name="Text Box 8"/>
          <p:cNvSpPr txBox="1">
            <a:spLocks noChangeArrowheads="1"/>
          </p:cNvSpPr>
          <p:nvPr/>
        </p:nvSpPr>
        <p:spPr bwMode="auto">
          <a:xfrm>
            <a:off x="0" y="1484313"/>
            <a:ext cx="1857375" cy="923925"/>
          </a:xfrm>
          <a:prstGeom prst="rect">
            <a:avLst/>
          </a:prstGeom>
          <a:noFill/>
          <a:ln w="9525">
            <a:noFill/>
            <a:miter lim="800000"/>
            <a:headEnd/>
            <a:tailEnd/>
          </a:ln>
        </p:spPr>
        <p:txBody>
          <a:bodyPr wrap="none">
            <a:spAutoFit/>
          </a:bodyPr>
          <a:lstStyle/>
          <a:p>
            <a:r>
              <a:rPr lang="hr-HR">
                <a:solidFill>
                  <a:srgbClr val="920000"/>
                </a:solidFill>
                <a:latin typeface="Bookman Old Style" pitchFamily="18" charset="0"/>
              </a:rPr>
              <a:t>Search by one </a:t>
            </a:r>
          </a:p>
          <a:p>
            <a:r>
              <a:rPr lang="hr-HR">
                <a:solidFill>
                  <a:srgbClr val="920000"/>
                </a:solidFill>
                <a:latin typeface="Bookman Old Style" pitchFamily="18" charset="0"/>
              </a:rPr>
              <a:t>or more </a:t>
            </a:r>
          </a:p>
          <a:p>
            <a:r>
              <a:rPr lang="hr-HR">
                <a:solidFill>
                  <a:srgbClr val="920000"/>
                </a:solidFill>
                <a:latin typeface="Bookman Old Style" pitchFamily="18" charset="0"/>
              </a:rPr>
              <a:t>categories</a:t>
            </a:r>
          </a:p>
        </p:txBody>
      </p:sp>
      <p:sp>
        <p:nvSpPr>
          <p:cNvPr id="53255" name="Text Box 9"/>
          <p:cNvSpPr txBox="1">
            <a:spLocks noChangeArrowheads="1"/>
          </p:cNvSpPr>
          <p:nvPr/>
        </p:nvSpPr>
        <p:spPr bwMode="auto">
          <a:xfrm>
            <a:off x="6804025" y="4292600"/>
            <a:ext cx="1728788" cy="1200150"/>
          </a:xfrm>
          <a:prstGeom prst="rect">
            <a:avLst/>
          </a:prstGeom>
          <a:noFill/>
          <a:ln w="9525">
            <a:noFill/>
            <a:miter lim="800000"/>
            <a:headEnd/>
            <a:tailEnd/>
          </a:ln>
        </p:spPr>
        <p:txBody>
          <a:bodyPr>
            <a:spAutoFit/>
          </a:bodyPr>
          <a:lstStyle/>
          <a:p>
            <a:r>
              <a:rPr lang="hr-HR">
                <a:solidFill>
                  <a:srgbClr val="920000"/>
                </a:solidFill>
                <a:latin typeface="Bookman Old Style" pitchFamily="18" charset="0"/>
              </a:rPr>
              <a:t>e.g. result: </a:t>
            </a:r>
          </a:p>
          <a:p>
            <a:r>
              <a:rPr lang="hr-HR">
                <a:solidFill>
                  <a:srgbClr val="920000"/>
                </a:solidFill>
                <a:latin typeface="Bookman Old Style" pitchFamily="18" charset="0"/>
              </a:rPr>
              <a:t>exhibitions </a:t>
            </a:r>
          </a:p>
          <a:p>
            <a:r>
              <a:rPr lang="hr-HR">
                <a:solidFill>
                  <a:srgbClr val="920000"/>
                </a:solidFill>
                <a:latin typeface="Bookman Old Style" pitchFamily="18" charset="0"/>
              </a:rPr>
              <a:t>in selected </a:t>
            </a:r>
          </a:p>
          <a:p>
            <a:r>
              <a:rPr lang="hr-HR">
                <a:solidFill>
                  <a:srgbClr val="920000"/>
                </a:solidFill>
                <a:latin typeface="Bookman Old Style" pitchFamily="18" charset="0"/>
              </a:rPr>
              <a:t>period</a:t>
            </a:r>
          </a:p>
        </p:txBody>
      </p:sp>
      <p:pic>
        <p:nvPicPr>
          <p:cNvPr id="9" name="Picture 8" descr="header_text_HVM_hr"/>
          <p:cNvPicPr>
            <a:picLocks noChangeAspect="1" noChangeArrowheads="1"/>
          </p:cNvPicPr>
          <p:nvPr/>
        </p:nvPicPr>
        <p:blipFill>
          <a:blip r:embed="rId4" cstate="print"/>
          <a:srcRect/>
          <a:stretch>
            <a:fillRect/>
          </a:stretch>
        </p:blipFill>
        <p:spPr bwMode="auto">
          <a:xfrm>
            <a:off x="8460432" y="-4875"/>
            <a:ext cx="683568" cy="769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253"/>
                                        </p:tgtEl>
                                        <p:attrNameLst>
                                          <p:attrName>style.visibility</p:attrName>
                                        </p:attrNameLst>
                                      </p:cBhvr>
                                      <p:to>
                                        <p:strVal val="visible"/>
                                      </p:to>
                                    </p:set>
                                    <p:animEffect transition="in" filter="fade">
                                      <p:cBhvr>
                                        <p:cTn id="7" dur="1000"/>
                                        <p:tgtEl>
                                          <p:spTgt spid="5325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3252"/>
                                        </p:tgtEl>
                                        <p:attrNameLst>
                                          <p:attrName>style.visibility</p:attrName>
                                        </p:attrNameLst>
                                      </p:cBhvr>
                                      <p:to>
                                        <p:strVal val="visible"/>
                                      </p:to>
                                    </p:set>
                                    <p:animEffect transition="in" filter="fade">
                                      <p:cBhvr>
                                        <p:cTn id="11" dur="1000"/>
                                        <p:tgtEl>
                                          <p:spTgt spid="53252"/>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3254"/>
                                        </p:tgtEl>
                                        <p:attrNameLst>
                                          <p:attrName>style.visibility</p:attrName>
                                        </p:attrNameLst>
                                      </p:cBhvr>
                                      <p:to>
                                        <p:strVal val="visible"/>
                                      </p:to>
                                    </p:set>
                                    <p:animEffect transition="in" filter="fade">
                                      <p:cBhvr>
                                        <p:cTn id="15" dur="1000"/>
                                        <p:tgtEl>
                                          <p:spTgt spid="53254"/>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53255"/>
                                        </p:tgtEl>
                                        <p:attrNameLst>
                                          <p:attrName>style.visibility</p:attrName>
                                        </p:attrNameLst>
                                      </p:cBhvr>
                                      <p:to>
                                        <p:strVal val="visible"/>
                                      </p:to>
                                    </p:set>
                                    <p:animEffect transition="in" filter="fade">
                                      <p:cBhvr>
                                        <p:cTn id="19" dur="1000"/>
                                        <p:tgtEl>
                                          <p:spTgt spid="53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p:bldP spid="53254" grpId="0"/>
      <p:bldP spid="532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6"/>
          <p:cNvPicPr>
            <a:picLocks noGrp="1" noChangeAspect="1" noChangeArrowheads="1"/>
          </p:cNvPicPr>
          <p:nvPr>
            <p:ph type="body" idx="1"/>
          </p:nvPr>
        </p:nvPicPr>
        <p:blipFill>
          <a:blip r:embed="rId3" cstate="print"/>
          <a:srcRect/>
          <a:stretch>
            <a:fillRect/>
          </a:stretch>
        </p:blipFill>
        <p:spPr>
          <a:xfrm>
            <a:off x="323850" y="908050"/>
            <a:ext cx="6551613" cy="5421313"/>
          </a:xfrm>
          <a:effectLst>
            <a:outerShdw blurRad="292100" dist="139700" dir="2700000" algn="tl" rotWithShape="0">
              <a:srgbClr val="333333">
                <a:alpha val="65000"/>
              </a:srgbClr>
            </a:outerShdw>
          </a:effectLst>
        </p:spPr>
      </p:pic>
      <p:sp>
        <p:nvSpPr>
          <p:cNvPr id="55301" name="Text Box 7"/>
          <p:cNvSpPr txBox="1">
            <a:spLocks noChangeArrowheads="1"/>
          </p:cNvSpPr>
          <p:nvPr/>
        </p:nvSpPr>
        <p:spPr bwMode="auto">
          <a:xfrm>
            <a:off x="0" y="0"/>
            <a:ext cx="8532813" cy="1050925"/>
          </a:xfrm>
          <a:prstGeom prst="rect">
            <a:avLst/>
          </a:prstGeom>
          <a:noFill/>
          <a:ln w="9525">
            <a:noFill/>
            <a:miter lim="800000"/>
            <a:headEnd/>
            <a:tailEnd/>
          </a:ln>
        </p:spPr>
        <p:txBody>
          <a:bodyPr>
            <a:spAutoFit/>
          </a:bodyPr>
          <a:lstStyle/>
          <a:p>
            <a:pPr algn="ctr"/>
            <a:r>
              <a:rPr lang="hr-HR" sz="2400">
                <a:solidFill>
                  <a:srgbClr val="FF6600"/>
                </a:solidFill>
                <a:latin typeface="Bookman Old Style" pitchFamily="18" charset="0"/>
              </a:rPr>
              <a:t>Museum in the MDC funds: Museum posters collection</a:t>
            </a:r>
          </a:p>
        </p:txBody>
      </p:sp>
      <p:sp>
        <p:nvSpPr>
          <p:cNvPr id="55302" name="Oval 12"/>
          <p:cNvSpPr>
            <a:spLocks noChangeArrowheads="1"/>
          </p:cNvSpPr>
          <p:nvPr/>
        </p:nvSpPr>
        <p:spPr bwMode="auto">
          <a:xfrm>
            <a:off x="2627313" y="5805488"/>
            <a:ext cx="2663825" cy="647700"/>
          </a:xfrm>
          <a:prstGeom prst="ellipse">
            <a:avLst/>
          </a:prstGeom>
          <a:noFill/>
          <a:ln w="38100">
            <a:solidFill>
              <a:srgbClr val="FF0000"/>
            </a:solidFill>
            <a:round/>
            <a:headEnd/>
            <a:tailEnd/>
          </a:ln>
        </p:spPr>
        <p:txBody>
          <a:bodyPr wrap="none" anchor="ctr"/>
          <a:lstStyle/>
          <a:p>
            <a:endParaRPr lang="en-US"/>
          </a:p>
        </p:txBody>
      </p:sp>
      <p:pic>
        <p:nvPicPr>
          <p:cNvPr id="55303" name="Picture 13"/>
          <p:cNvPicPr>
            <a:picLocks noChangeAspect="1" noChangeArrowheads="1"/>
          </p:cNvPicPr>
          <p:nvPr/>
        </p:nvPicPr>
        <p:blipFill>
          <a:blip r:embed="rId4" cstate="print"/>
          <a:srcRect/>
          <a:stretch>
            <a:fillRect/>
          </a:stretch>
        </p:blipFill>
        <p:spPr bwMode="auto">
          <a:xfrm>
            <a:off x="6948488" y="1484313"/>
            <a:ext cx="1781175" cy="4400550"/>
          </a:xfrm>
          <a:prstGeom prst="rect">
            <a:avLst/>
          </a:prstGeom>
          <a:noFill/>
          <a:ln w="9525">
            <a:noFill/>
            <a:miter lim="800000"/>
            <a:headEnd/>
            <a:tailEnd/>
          </a:ln>
        </p:spPr>
      </p:pic>
      <p:sp>
        <p:nvSpPr>
          <p:cNvPr id="55304" name="Oval 14"/>
          <p:cNvSpPr>
            <a:spLocks noChangeArrowheads="1"/>
          </p:cNvSpPr>
          <p:nvPr/>
        </p:nvSpPr>
        <p:spPr bwMode="auto">
          <a:xfrm>
            <a:off x="395288" y="2359025"/>
            <a:ext cx="2016125" cy="358775"/>
          </a:xfrm>
          <a:prstGeom prst="ellipse">
            <a:avLst/>
          </a:prstGeom>
          <a:noFill/>
          <a:ln w="38100">
            <a:solidFill>
              <a:srgbClr val="FF0000"/>
            </a:solidFill>
            <a:round/>
            <a:headEnd/>
            <a:tailEnd/>
          </a:ln>
        </p:spPr>
        <p:txBody>
          <a:bodyPr wrap="none" anchor="ctr"/>
          <a:lstStyle/>
          <a:p>
            <a:endParaRPr lang="en-US"/>
          </a:p>
        </p:txBody>
      </p:sp>
      <p:sp>
        <p:nvSpPr>
          <p:cNvPr id="55305" name="Oval 16"/>
          <p:cNvSpPr>
            <a:spLocks noChangeArrowheads="1"/>
          </p:cNvSpPr>
          <p:nvPr/>
        </p:nvSpPr>
        <p:spPr bwMode="auto">
          <a:xfrm>
            <a:off x="6804025" y="4652963"/>
            <a:ext cx="2339975" cy="719137"/>
          </a:xfrm>
          <a:prstGeom prst="ellipse">
            <a:avLst/>
          </a:prstGeom>
          <a:noFill/>
          <a:ln w="38100">
            <a:solidFill>
              <a:srgbClr val="FF0000"/>
            </a:solidFill>
            <a:round/>
            <a:headEnd/>
            <a:tailEnd/>
          </a:ln>
        </p:spPr>
        <p:txBody>
          <a:bodyPr wrap="none" anchor="ctr"/>
          <a:lstStyle/>
          <a:p>
            <a:endParaRPr lang="en-US"/>
          </a:p>
        </p:txBody>
      </p:sp>
      <p:pic>
        <p:nvPicPr>
          <p:cNvPr id="10" name="Picture 9" descr="header_text_HVM_hr"/>
          <p:cNvPicPr>
            <a:picLocks noChangeAspect="1" noChangeArrowheads="1"/>
          </p:cNvPicPr>
          <p:nvPr/>
        </p:nvPicPr>
        <p:blipFill>
          <a:blip r:embed="rId5" cstate="print"/>
          <a:srcRect/>
          <a:stretch>
            <a:fillRect/>
          </a:stretch>
        </p:blipFill>
        <p:spPr bwMode="auto">
          <a:xfrm>
            <a:off x="8460432" y="-4875"/>
            <a:ext cx="683568" cy="769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301"/>
                                        </p:tgtEl>
                                        <p:attrNameLst>
                                          <p:attrName>style.visibility</p:attrName>
                                        </p:attrNameLst>
                                      </p:cBhvr>
                                      <p:to>
                                        <p:strVal val="visible"/>
                                      </p:to>
                                    </p:set>
                                    <p:animEffect transition="in" filter="fade">
                                      <p:cBhvr>
                                        <p:cTn id="7" dur="1000"/>
                                        <p:tgtEl>
                                          <p:spTgt spid="5530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5300"/>
                                        </p:tgtEl>
                                        <p:attrNameLst>
                                          <p:attrName>style.visibility</p:attrName>
                                        </p:attrNameLst>
                                      </p:cBhvr>
                                      <p:to>
                                        <p:strVal val="visible"/>
                                      </p:to>
                                    </p:set>
                                    <p:animEffect transition="in" filter="fade">
                                      <p:cBhvr>
                                        <p:cTn id="11" dur="1000"/>
                                        <p:tgtEl>
                                          <p:spTgt spid="55300"/>
                                        </p:tgtEl>
                                      </p:cBhvr>
                                    </p:animEffect>
                                  </p:childTnLst>
                                </p:cTn>
                              </p:par>
                            </p:childTnLst>
                          </p:cTn>
                        </p:par>
                        <p:par>
                          <p:cTn id="12" fill="hold">
                            <p:stCondLst>
                              <p:cond delay="2000"/>
                            </p:stCondLst>
                            <p:childTnLst>
                              <p:par>
                                <p:cTn id="13" presetID="53" presetClass="entr" presetSubtype="0" fill="hold" grpId="0" nodeType="afterEffect">
                                  <p:stCondLst>
                                    <p:cond delay="0"/>
                                  </p:stCondLst>
                                  <p:childTnLst>
                                    <p:set>
                                      <p:cBhvr>
                                        <p:cTn id="14" dur="1" fill="hold">
                                          <p:stCondLst>
                                            <p:cond delay="0"/>
                                          </p:stCondLst>
                                        </p:cTn>
                                        <p:tgtEl>
                                          <p:spTgt spid="55304"/>
                                        </p:tgtEl>
                                        <p:attrNameLst>
                                          <p:attrName>style.visibility</p:attrName>
                                        </p:attrNameLst>
                                      </p:cBhvr>
                                      <p:to>
                                        <p:strVal val="visible"/>
                                      </p:to>
                                    </p:set>
                                    <p:anim calcmode="lin" valueType="num">
                                      <p:cBhvr>
                                        <p:cTn id="15" dur="1000" fill="hold"/>
                                        <p:tgtEl>
                                          <p:spTgt spid="55304"/>
                                        </p:tgtEl>
                                        <p:attrNameLst>
                                          <p:attrName>ppt_w</p:attrName>
                                        </p:attrNameLst>
                                      </p:cBhvr>
                                      <p:tavLst>
                                        <p:tav tm="0">
                                          <p:val>
                                            <p:fltVal val="0"/>
                                          </p:val>
                                        </p:tav>
                                        <p:tav tm="100000">
                                          <p:val>
                                            <p:strVal val="#ppt_w"/>
                                          </p:val>
                                        </p:tav>
                                      </p:tavLst>
                                    </p:anim>
                                    <p:anim calcmode="lin" valueType="num">
                                      <p:cBhvr>
                                        <p:cTn id="16" dur="1000" fill="hold"/>
                                        <p:tgtEl>
                                          <p:spTgt spid="55304"/>
                                        </p:tgtEl>
                                        <p:attrNameLst>
                                          <p:attrName>ppt_h</p:attrName>
                                        </p:attrNameLst>
                                      </p:cBhvr>
                                      <p:tavLst>
                                        <p:tav tm="0">
                                          <p:val>
                                            <p:fltVal val="0"/>
                                          </p:val>
                                        </p:tav>
                                        <p:tav tm="100000">
                                          <p:val>
                                            <p:strVal val="#ppt_h"/>
                                          </p:val>
                                        </p:tav>
                                      </p:tavLst>
                                    </p:anim>
                                    <p:animEffect transition="in" filter="fade">
                                      <p:cBhvr>
                                        <p:cTn id="17" dur="1000"/>
                                        <p:tgtEl>
                                          <p:spTgt spid="55304"/>
                                        </p:tgtEl>
                                      </p:cBhvr>
                                    </p:animEffect>
                                  </p:childTnLst>
                                </p:cTn>
                              </p:par>
                            </p:childTnLst>
                          </p:cTn>
                        </p:par>
                        <p:par>
                          <p:cTn id="18" fill="hold">
                            <p:stCondLst>
                              <p:cond delay="3000"/>
                            </p:stCondLst>
                            <p:childTnLst>
                              <p:par>
                                <p:cTn id="19" presetID="53" presetClass="entr" presetSubtype="0" fill="hold" grpId="0" nodeType="afterEffect">
                                  <p:stCondLst>
                                    <p:cond delay="0"/>
                                  </p:stCondLst>
                                  <p:childTnLst>
                                    <p:set>
                                      <p:cBhvr>
                                        <p:cTn id="20" dur="1" fill="hold">
                                          <p:stCondLst>
                                            <p:cond delay="0"/>
                                          </p:stCondLst>
                                        </p:cTn>
                                        <p:tgtEl>
                                          <p:spTgt spid="55302"/>
                                        </p:tgtEl>
                                        <p:attrNameLst>
                                          <p:attrName>style.visibility</p:attrName>
                                        </p:attrNameLst>
                                      </p:cBhvr>
                                      <p:to>
                                        <p:strVal val="visible"/>
                                      </p:to>
                                    </p:set>
                                    <p:anim calcmode="lin" valueType="num">
                                      <p:cBhvr>
                                        <p:cTn id="21" dur="1000" fill="hold"/>
                                        <p:tgtEl>
                                          <p:spTgt spid="55302"/>
                                        </p:tgtEl>
                                        <p:attrNameLst>
                                          <p:attrName>ppt_w</p:attrName>
                                        </p:attrNameLst>
                                      </p:cBhvr>
                                      <p:tavLst>
                                        <p:tav tm="0">
                                          <p:val>
                                            <p:fltVal val="0"/>
                                          </p:val>
                                        </p:tav>
                                        <p:tav tm="100000">
                                          <p:val>
                                            <p:strVal val="#ppt_w"/>
                                          </p:val>
                                        </p:tav>
                                      </p:tavLst>
                                    </p:anim>
                                    <p:anim calcmode="lin" valueType="num">
                                      <p:cBhvr>
                                        <p:cTn id="22" dur="1000" fill="hold"/>
                                        <p:tgtEl>
                                          <p:spTgt spid="55302"/>
                                        </p:tgtEl>
                                        <p:attrNameLst>
                                          <p:attrName>ppt_h</p:attrName>
                                        </p:attrNameLst>
                                      </p:cBhvr>
                                      <p:tavLst>
                                        <p:tav tm="0">
                                          <p:val>
                                            <p:fltVal val="0"/>
                                          </p:val>
                                        </p:tav>
                                        <p:tav tm="100000">
                                          <p:val>
                                            <p:strVal val="#ppt_h"/>
                                          </p:val>
                                        </p:tav>
                                      </p:tavLst>
                                    </p:anim>
                                    <p:animEffect transition="in" filter="fade">
                                      <p:cBhvr>
                                        <p:cTn id="23" dur="1000"/>
                                        <p:tgtEl>
                                          <p:spTgt spid="55302"/>
                                        </p:tgtEl>
                                      </p:cBhvr>
                                    </p:animEffect>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55303"/>
                                        </p:tgtEl>
                                        <p:attrNameLst>
                                          <p:attrName>style.visibility</p:attrName>
                                        </p:attrNameLst>
                                      </p:cBhvr>
                                      <p:to>
                                        <p:strVal val="visible"/>
                                      </p:to>
                                    </p:set>
                                    <p:animEffect transition="in" filter="fade">
                                      <p:cBhvr>
                                        <p:cTn id="27" dur="1000"/>
                                        <p:tgtEl>
                                          <p:spTgt spid="55303"/>
                                        </p:tgtEl>
                                      </p:cBhvr>
                                    </p:animEffect>
                                  </p:childTnLst>
                                </p:cTn>
                              </p:par>
                            </p:childTnLst>
                          </p:cTn>
                        </p:par>
                        <p:par>
                          <p:cTn id="28" fill="hold">
                            <p:stCondLst>
                              <p:cond delay="5000"/>
                            </p:stCondLst>
                            <p:childTnLst>
                              <p:par>
                                <p:cTn id="29" presetID="53" presetClass="entr" presetSubtype="0" fill="hold" grpId="0" nodeType="afterEffect">
                                  <p:stCondLst>
                                    <p:cond delay="0"/>
                                  </p:stCondLst>
                                  <p:childTnLst>
                                    <p:set>
                                      <p:cBhvr>
                                        <p:cTn id="30" dur="1" fill="hold">
                                          <p:stCondLst>
                                            <p:cond delay="0"/>
                                          </p:stCondLst>
                                        </p:cTn>
                                        <p:tgtEl>
                                          <p:spTgt spid="55305"/>
                                        </p:tgtEl>
                                        <p:attrNameLst>
                                          <p:attrName>style.visibility</p:attrName>
                                        </p:attrNameLst>
                                      </p:cBhvr>
                                      <p:to>
                                        <p:strVal val="visible"/>
                                      </p:to>
                                    </p:set>
                                    <p:anim calcmode="lin" valueType="num">
                                      <p:cBhvr>
                                        <p:cTn id="31" dur="1000" fill="hold"/>
                                        <p:tgtEl>
                                          <p:spTgt spid="55305"/>
                                        </p:tgtEl>
                                        <p:attrNameLst>
                                          <p:attrName>ppt_w</p:attrName>
                                        </p:attrNameLst>
                                      </p:cBhvr>
                                      <p:tavLst>
                                        <p:tav tm="0">
                                          <p:val>
                                            <p:fltVal val="0"/>
                                          </p:val>
                                        </p:tav>
                                        <p:tav tm="100000">
                                          <p:val>
                                            <p:strVal val="#ppt_w"/>
                                          </p:val>
                                        </p:tav>
                                      </p:tavLst>
                                    </p:anim>
                                    <p:anim calcmode="lin" valueType="num">
                                      <p:cBhvr>
                                        <p:cTn id="32" dur="1000" fill="hold"/>
                                        <p:tgtEl>
                                          <p:spTgt spid="55305"/>
                                        </p:tgtEl>
                                        <p:attrNameLst>
                                          <p:attrName>ppt_h</p:attrName>
                                        </p:attrNameLst>
                                      </p:cBhvr>
                                      <p:tavLst>
                                        <p:tav tm="0">
                                          <p:val>
                                            <p:fltVal val="0"/>
                                          </p:val>
                                        </p:tav>
                                        <p:tav tm="100000">
                                          <p:val>
                                            <p:strVal val="#ppt_h"/>
                                          </p:val>
                                        </p:tav>
                                      </p:tavLst>
                                    </p:anim>
                                    <p:animEffect transition="in" filter="fade">
                                      <p:cBhvr>
                                        <p:cTn id="33" dur="1000"/>
                                        <p:tgtEl>
                                          <p:spTgt spid="55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p:bldP spid="55302" grpId="0" animBg="1"/>
      <p:bldP spid="55304" grpId="0" animBg="1"/>
      <p:bldP spid="553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6"/>
          <p:cNvPicPr>
            <a:picLocks noGrp="1" noChangeAspect="1" noChangeArrowheads="1"/>
          </p:cNvPicPr>
          <p:nvPr>
            <p:ph type="body" idx="1"/>
          </p:nvPr>
        </p:nvPicPr>
        <p:blipFill>
          <a:blip r:embed="rId3" cstate="print"/>
          <a:srcRect/>
          <a:stretch>
            <a:fillRect/>
          </a:stretch>
        </p:blipFill>
        <p:spPr>
          <a:xfrm>
            <a:off x="539750" y="908050"/>
            <a:ext cx="6408738" cy="5214938"/>
          </a:xfrm>
          <a:effectLst>
            <a:outerShdw blurRad="292100" dist="139700" dir="2700000" algn="tl" rotWithShape="0">
              <a:srgbClr val="333333">
                <a:alpha val="65000"/>
              </a:srgbClr>
            </a:outerShdw>
          </a:effectLst>
        </p:spPr>
      </p:pic>
      <p:sp>
        <p:nvSpPr>
          <p:cNvPr id="57350" name="Rectangle 9"/>
          <p:cNvSpPr>
            <a:spLocks noChangeArrowheads="1"/>
          </p:cNvSpPr>
          <p:nvPr/>
        </p:nvSpPr>
        <p:spPr bwMode="auto">
          <a:xfrm>
            <a:off x="0" y="0"/>
            <a:ext cx="8783638" cy="1050925"/>
          </a:xfrm>
          <a:prstGeom prst="rect">
            <a:avLst/>
          </a:prstGeom>
          <a:noFill/>
          <a:ln w="9525">
            <a:noFill/>
            <a:miter lim="800000"/>
            <a:headEnd/>
            <a:tailEnd/>
          </a:ln>
        </p:spPr>
        <p:txBody>
          <a:bodyPr>
            <a:spAutoFit/>
          </a:bodyPr>
          <a:lstStyle/>
          <a:p>
            <a:pPr algn="ctr"/>
            <a:r>
              <a:rPr lang="hr-HR" sz="2400">
                <a:solidFill>
                  <a:srgbClr val="FF6600"/>
                </a:solidFill>
                <a:latin typeface="Bookman Old Style" pitchFamily="18" charset="0"/>
              </a:rPr>
              <a:t>Museum in the MDC funds: Library catalogue</a:t>
            </a:r>
          </a:p>
        </p:txBody>
      </p:sp>
      <p:sp>
        <p:nvSpPr>
          <p:cNvPr id="57351" name="Oval 10"/>
          <p:cNvSpPr>
            <a:spLocks noChangeArrowheads="1"/>
          </p:cNvSpPr>
          <p:nvPr/>
        </p:nvSpPr>
        <p:spPr bwMode="auto">
          <a:xfrm>
            <a:off x="755650" y="4292600"/>
            <a:ext cx="1657350" cy="360363"/>
          </a:xfrm>
          <a:prstGeom prst="ellipse">
            <a:avLst/>
          </a:prstGeom>
          <a:noFill/>
          <a:ln w="38100">
            <a:solidFill>
              <a:srgbClr val="FF0000"/>
            </a:solidFill>
            <a:round/>
            <a:headEnd/>
            <a:tailEnd/>
          </a:ln>
        </p:spPr>
        <p:txBody>
          <a:bodyPr wrap="none" anchor="ctr"/>
          <a:lstStyle/>
          <a:p>
            <a:endParaRPr lang="en-US"/>
          </a:p>
        </p:txBody>
      </p:sp>
      <p:pic>
        <p:nvPicPr>
          <p:cNvPr id="57353" name="Picture 12"/>
          <p:cNvPicPr>
            <a:picLocks noChangeAspect="1" noChangeArrowheads="1"/>
          </p:cNvPicPr>
          <p:nvPr/>
        </p:nvPicPr>
        <p:blipFill>
          <a:blip r:embed="rId4" cstate="print"/>
          <a:srcRect/>
          <a:stretch>
            <a:fillRect/>
          </a:stretch>
        </p:blipFill>
        <p:spPr bwMode="auto">
          <a:xfrm>
            <a:off x="7019925" y="1268413"/>
            <a:ext cx="1781175" cy="4400550"/>
          </a:xfrm>
          <a:prstGeom prst="rect">
            <a:avLst/>
          </a:prstGeom>
          <a:noFill/>
          <a:ln w="9525">
            <a:noFill/>
            <a:miter lim="800000"/>
            <a:headEnd/>
            <a:tailEnd/>
          </a:ln>
        </p:spPr>
      </p:pic>
      <p:sp>
        <p:nvSpPr>
          <p:cNvPr id="57354" name="Oval 13"/>
          <p:cNvSpPr>
            <a:spLocks noChangeArrowheads="1"/>
          </p:cNvSpPr>
          <p:nvPr/>
        </p:nvSpPr>
        <p:spPr bwMode="auto">
          <a:xfrm>
            <a:off x="7092950" y="5013325"/>
            <a:ext cx="1871663" cy="360363"/>
          </a:xfrm>
          <a:prstGeom prst="ellipse">
            <a:avLst/>
          </a:prstGeom>
          <a:noFill/>
          <a:ln w="38100">
            <a:solidFill>
              <a:srgbClr val="FF0000"/>
            </a:solidFill>
            <a:round/>
            <a:headEnd/>
            <a:tailEnd/>
          </a:ln>
        </p:spPr>
        <p:txBody>
          <a:bodyPr wrap="none" anchor="ctr"/>
          <a:lstStyle/>
          <a:p>
            <a:endParaRPr lang="en-US"/>
          </a:p>
        </p:txBody>
      </p:sp>
      <p:pic>
        <p:nvPicPr>
          <p:cNvPr id="11" name="Picture 10" descr="header_text_HVM_hr"/>
          <p:cNvPicPr>
            <a:picLocks noChangeAspect="1" noChangeArrowheads="1"/>
          </p:cNvPicPr>
          <p:nvPr/>
        </p:nvPicPr>
        <p:blipFill>
          <a:blip r:embed="rId5" cstate="print"/>
          <a:srcRect/>
          <a:stretch>
            <a:fillRect/>
          </a:stretch>
        </p:blipFill>
        <p:spPr bwMode="auto">
          <a:xfrm>
            <a:off x="8460432" y="-4875"/>
            <a:ext cx="683568" cy="769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Rectangle 11"/>
          <p:cNvSpPr/>
          <p:nvPr/>
        </p:nvSpPr>
        <p:spPr>
          <a:xfrm>
            <a:off x="2500313" y="3286125"/>
            <a:ext cx="3143250" cy="2832100"/>
          </a:xfrm>
          <a:prstGeom prst="rect">
            <a:avLst/>
          </a:prstGeom>
          <a:solidFill>
            <a:schemeClr val="bg1"/>
          </a:solidFill>
          <a:ln>
            <a:noFill/>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hr-HR"/>
          </a:p>
        </p:txBody>
      </p:sp>
      <p:pic>
        <p:nvPicPr>
          <p:cNvPr id="57349" name="Picture 8"/>
          <p:cNvPicPr>
            <a:picLocks noChangeAspect="1" noChangeArrowheads="1"/>
          </p:cNvPicPr>
          <p:nvPr/>
        </p:nvPicPr>
        <p:blipFill>
          <a:blip r:embed="rId6" cstate="print"/>
          <a:srcRect r="8591"/>
          <a:stretch>
            <a:fillRect/>
          </a:stretch>
        </p:blipFill>
        <p:spPr bwMode="auto">
          <a:xfrm>
            <a:off x="2500313" y="3286125"/>
            <a:ext cx="3159125" cy="2754313"/>
          </a:xfrm>
          <a:prstGeom prst="rect">
            <a:avLst/>
          </a:prstGeom>
          <a:noFill/>
          <a:ln w="9525">
            <a:noFill/>
            <a:miter lim="800000"/>
            <a:headEnd/>
            <a:tailEnd/>
          </a:ln>
        </p:spPr>
      </p:pic>
      <p:sp>
        <p:nvSpPr>
          <p:cNvPr id="57352" name="Oval 11"/>
          <p:cNvSpPr>
            <a:spLocks noChangeArrowheads="1"/>
          </p:cNvSpPr>
          <p:nvPr/>
        </p:nvSpPr>
        <p:spPr bwMode="auto">
          <a:xfrm>
            <a:off x="2428875" y="5357813"/>
            <a:ext cx="3382963" cy="719137"/>
          </a:xfrm>
          <a:prstGeom prst="ellipse">
            <a:avLst/>
          </a:prstGeom>
          <a:noFill/>
          <a:ln w="38100">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350"/>
                                        </p:tgtEl>
                                        <p:attrNameLst>
                                          <p:attrName>style.visibility</p:attrName>
                                        </p:attrNameLst>
                                      </p:cBhvr>
                                      <p:to>
                                        <p:strVal val="visible"/>
                                      </p:to>
                                    </p:set>
                                    <p:animEffect transition="in" filter="fade">
                                      <p:cBhvr>
                                        <p:cTn id="7" dur="1000"/>
                                        <p:tgtEl>
                                          <p:spTgt spid="5735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7348"/>
                                        </p:tgtEl>
                                        <p:attrNameLst>
                                          <p:attrName>style.visibility</p:attrName>
                                        </p:attrNameLst>
                                      </p:cBhvr>
                                      <p:to>
                                        <p:strVal val="visible"/>
                                      </p:to>
                                    </p:set>
                                    <p:animEffect transition="in" filter="fade">
                                      <p:cBhvr>
                                        <p:cTn id="11" dur="1000"/>
                                        <p:tgtEl>
                                          <p:spTgt spid="57348"/>
                                        </p:tgtEl>
                                      </p:cBhvr>
                                    </p:animEffect>
                                  </p:childTnLst>
                                </p:cTn>
                              </p:par>
                              <p:par>
                                <p:cTn id="12" presetID="10" presetClass="entr" presetSubtype="0" fill="hold" nodeType="withEffect">
                                  <p:stCondLst>
                                    <p:cond delay="0"/>
                                  </p:stCondLst>
                                  <p:childTnLst>
                                    <p:set>
                                      <p:cBhvr>
                                        <p:cTn id="13" dur="1" fill="hold">
                                          <p:stCondLst>
                                            <p:cond delay="0"/>
                                          </p:stCondLst>
                                        </p:cTn>
                                        <p:tgtEl>
                                          <p:spTgt spid="57349"/>
                                        </p:tgtEl>
                                        <p:attrNameLst>
                                          <p:attrName>style.visibility</p:attrName>
                                        </p:attrNameLst>
                                      </p:cBhvr>
                                      <p:to>
                                        <p:strVal val="visible"/>
                                      </p:to>
                                    </p:set>
                                    <p:animEffect transition="in" filter="fade">
                                      <p:cBhvr>
                                        <p:cTn id="14" dur="1000"/>
                                        <p:tgtEl>
                                          <p:spTgt spid="57349"/>
                                        </p:tgtEl>
                                      </p:cBhvr>
                                    </p:animEffect>
                                  </p:childTnLst>
                                </p:cTn>
                              </p:par>
                            </p:childTnLst>
                          </p:cTn>
                        </p:par>
                        <p:par>
                          <p:cTn id="15" fill="hold">
                            <p:stCondLst>
                              <p:cond delay="2000"/>
                            </p:stCondLst>
                            <p:childTnLst>
                              <p:par>
                                <p:cTn id="16" presetID="53" presetClass="entr" presetSubtype="0" fill="hold" grpId="0" nodeType="afterEffect">
                                  <p:stCondLst>
                                    <p:cond delay="0"/>
                                  </p:stCondLst>
                                  <p:childTnLst>
                                    <p:set>
                                      <p:cBhvr>
                                        <p:cTn id="17" dur="1" fill="hold">
                                          <p:stCondLst>
                                            <p:cond delay="0"/>
                                          </p:stCondLst>
                                        </p:cTn>
                                        <p:tgtEl>
                                          <p:spTgt spid="57351"/>
                                        </p:tgtEl>
                                        <p:attrNameLst>
                                          <p:attrName>style.visibility</p:attrName>
                                        </p:attrNameLst>
                                      </p:cBhvr>
                                      <p:to>
                                        <p:strVal val="visible"/>
                                      </p:to>
                                    </p:set>
                                    <p:anim calcmode="lin" valueType="num">
                                      <p:cBhvr>
                                        <p:cTn id="18" dur="1000" fill="hold"/>
                                        <p:tgtEl>
                                          <p:spTgt spid="57351"/>
                                        </p:tgtEl>
                                        <p:attrNameLst>
                                          <p:attrName>ppt_w</p:attrName>
                                        </p:attrNameLst>
                                      </p:cBhvr>
                                      <p:tavLst>
                                        <p:tav tm="0">
                                          <p:val>
                                            <p:fltVal val="0"/>
                                          </p:val>
                                        </p:tav>
                                        <p:tav tm="100000">
                                          <p:val>
                                            <p:strVal val="#ppt_w"/>
                                          </p:val>
                                        </p:tav>
                                      </p:tavLst>
                                    </p:anim>
                                    <p:anim calcmode="lin" valueType="num">
                                      <p:cBhvr>
                                        <p:cTn id="19" dur="1000" fill="hold"/>
                                        <p:tgtEl>
                                          <p:spTgt spid="57351"/>
                                        </p:tgtEl>
                                        <p:attrNameLst>
                                          <p:attrName>ppt_h</p:attrName>
                                        </p:attrNameLst>
                                      </p:cBhvr>
                                      <p:tavLst>
                                        <p:tav tm="0">
                                          <p:val>
                                            <p:fltVal val="0"/>
                                          </p:val>
                                        </p:tav>
                                        <p:tav tm="100000">
                                          <p:val>
                                            <p:strVal val="#ppt_h"/>
                                          </p:val>
                                        </p:tav>
                                      </p:tavLst>
                                    </p:anim>
                                    <p:animEffect transition="in" filter="fade">
                                      <p:cBhvr>
                                        <p:cTn id="20" dur="1000"/>
                                        <p:tgtEl>
                                          <p:spTgt spid="57351"/>
                                        </p:tgtEl>
                                      </p:cBhvr>
                                    </p:animEffect>
                                  </p:childTnLst>
                                </p:cTn>
                              </p:par>
                            </p:childTnLst>
                          </p:cTn>
                        </p:par>
                        <p:par>
                          <p:cTn id="21" fill="hold">
                            <p:stCondLst>
                              <p:cond delay="3000"/>
                            </p:stCondLst>
                            <p:childTnLst>
                              <p:par>
                                <p:cTn id="22" presetID="53" presetClass="entr" presetSubtype="0" fill="hold" grpId="0" nodeType="afterEffect">
                                  <p:stCondLst>
                                    <p:cond delay="0"/>
                                  </p:stCondLst>
                                  <p:childTnLst>
                                    <p:set>
                                      <p:cBhvr>
                                        <p:cTn id="23" dur="1" fill="hold">
                                          <p:stCondLst>
                                            <p:cond delay="0"/>
                                          </p:stCondLst>
                                        </p:cTn>
                                        <p:tgtEl>
                                          <p:spTgt spid="57352"/>
                                        </p:tgtEl>
                                        <p:attrNameLst>
                                          <p:attrName>style.visibility</p:attrName>
                                        </p:attrNameLst>
                                      </p:cBhvr>
                                      <p:to>
                                        <p:strVal val="visible"/>
                                      </p:to>
                                    </p:set>
                                    <p:anim calcmode="lin" valueType="num">
                                      <p:cBhvr>
                                        <p:cTn id="24" dur="1000" fill="hold"/>
                                        <p:tgtEl>
                                          <p:spTgt spid="57352"/>
                                        </p:tgtEl>
                                        <p:attrNameLst>
                                          <p:attrName>ppt_w</p:attrName>
                                        </p:attrNameLst>
                                      </p:cBhvr>
                                      <p:tavLst>
                                        <p:tav tm="0">
                                          <p:val>
                                            <p:fltVal val="0"/>
                                          </p:val>
                                        </p:tav>
                                        <p:tav tm="100000">
                                          <p:val>
                                            <p:strVal val="#ppt_w"/>
                                          </p:val>
                                        </p:tav>
                                      </p:tavLst>
                                    </p:anim>
                                    <p:anim calcmode="lin" valueType="num">
                                      <p:cBhvr>
                                        <p:cTn id="25" dur="1000" fill="hold"/>
                                        <p:tgtEl>
                                          <p:spTgt spid="57352"/>
                                        </p:tgtEl>
                                        <p:attrNameLst>
                                          <p:attrName>ppt_h</p:attrName>
                                        </p:attrNameLst>
                                      </p:cBhvr>
                                      <p:tavLst>
                                        <p:tav tm="0">
                                          <p:val>
                                            <p:fltVal val="0"/>
                                          </p:val>
                                        </p:tav>
                                        <p:tav tm="100000">
                                          <p:val>
                                            <p:strVal val="#ppt_h"/>
                                          </p:val>
                                        </p:tav>
                                      </p:tavLst>
                                    </p:anim>
                                    <p:animEffect transition="in" filter="fade">
                                      <p:cBhvr>
                                        <p:cTn id="26" dur="1000"/>
                                        <p:tgtEl>
                                          <p:spTgt spid="57352"/>
                                        </p:tgtEl>
                                      </p:cBhvr>
                                    </p:animEffect>
                                  </p:childTnLst>
                                </p:cTn>
                              </p:par>
                            </p:childTnLst>
                          </p:cTn>
                        </p:par>
                        <p:par>
                          <p:cTn id="27" fill="hold">
                            <p:stCondLst>
                              <p:cond delay="4000"/>
                            </p:stCondLst>
                            <p:childTnLst>
                              <p:par>
                                <p:cTn id="28" presetID="10" presetClass="entr" presetSubtype="0" fill="hold" nodeType="afterEffect">
                                  <p:stCondLst>
                                    <p:cond delay="0"/>
                                  </p:stCondLst>
                                  <p:childTnLst>
                                    <p:set>
                                      <p:cBhvr>
                                        <p:cTn id="29" dur="1" fill="hold">
                                          <p:stCondLst>
                                            <p:cond delay="0"/>
                                          </p:stCondLst>
                                        </p:cTn>
                                        <p:tgtEl>
                                          <p:spTgt spid="57353"/>
                                        </p:tgtEl>
                                        <p:attrNameLst>
                                          <p:attrName>style.visibility</p:attrName>
                                        </p:attrNameLst>
                                      </p:cBhvr>
                                      <p:to>
                                        <p:strVal val="visible"/>
                                      </p:to>
                                    </p:set>
                                    <p:animEffect transition="in" filter="fade">
                                      <p:cBhvr>
                                        <p:cTn id="30" dur="1000"/>
                                        <p:tgtEl>
                                          <p:spTgt spid="57353"/>
                                        </p:tgtEl>
                                      </p:cBhvr>
                                    </p:animEffect>
                                  </p:childTnLst>
                                </p:cTn>
                              </p:par>
                            </p:childTnLst>
                          </p:cTn>
                        </p:par>
                        <p:par>
                          <p:cTn id="31" fill="hold">
                            <p:stCondLst>
                              <p:cond delay="5000"/>
                            </p:stCondLst>
                            <p:childTnLst>
                              <p:par>
                                <p:cTn id="32" presetID="53" presetClass="entr" presetSubtype="0" fill="hold" grpId="0" nodeType="afterEffect">
                                  <p:stCondLst>
                                    <p:cond delay="0"/>
                                  </p:stCondLst>
                                  <p:childTnLst>
                                    <p:set>
                                      <p:cBhvr>
                                        <p:cTn id="33" dur="1" fill="hold">
                                          <p:stCondLst>
                                            <p:cond delay="0"/>
                                          </p:stCondLst>
                                        </p:cTn>
                                        <p:tgtEl>
                                          <p:spTgt spid="57354"/>
                                        </p:tgtEl>
                                        <p:attrNameLst>
                                          <p:attrName>style.visibility</p:attrName>
                                        </p:attrNameLst>
                                      </p:cBhvr>
                                      <p:to>
                                        <p:strVal val="visible"/>
                                      </p:to>
                                    </p:set>
                                    <p:anim calcmode="lin" valueType="num">
                                      <p:cBhvr>
                                        <p:cTn id="34" dur="1000" fill="hold"/>
                                        <p:tgtEl>
                                          <p:spTgt spid="57354"/>
                                        </p:tgtEl>
                                        <p:attrNameLst>
                                          <p:attrName>ppt_w</p:attrName>
                                        </p:attrNameLst>
                                      </p:cBhvr>
                                      <p:tavLst>
                                        <p:tav tm="0">
                                          <p:val>
                                            <p:fltVal val="0"/>
                                          </p:val>
                                        </p:tav>
                                        <p:tav tm="100000">
                                          <p:val>
                                            <p:strVal val="#ppt_w"/>
                                          </p:val>
                                        </p:tav>
                                      </p:tavLst>
                                    </p:anim>
                                    <p:anim calcmode="lin" valueType="num">
                                      <p:cBhvr>
                                        <p:cTn id="35" dur="1000" fill="hold"/>
                                        <p:tgtEl>
                                          <p:spTgt spid="57354"/>
                                        </p:tgtEl>
                                        <p:attrNameLst>
                                          <p:attrName>ppt_h</p:attrName>
                                        </p:attrNameLst>
                                      </p:cBhvr>
                                      <p:tavLst>
                                        <p:tav tm="0">
                                          <p:val>
                                            <p:fltVal val="0"/>
                                          </p:val>
                                        </p:tav>
                                        <p:tav tm="100000">
                                          <p:val>
                                            <p:strVal val="#ppt_h"/>
                                          </p:val>
                                        </p:tav>
                                      </p:tavLst>
                                    </p:anim>
                                    <p:animEffect transition="in" filter="fade">
                                      <p:cBhvr>
                                        <p:cTn id="36" dur="1000"/>
                                        <p:tgtEl>
                                          <p:spTgt spid="57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0" grpId="0"/>
      <p:bldP spid="57351" grpId="0" animBg="1"/>
      <p:bldP spid="57354" grpId="0" animBg="1"/>
      <p:bldP spid="573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3" cstate="print"/>
          <a:srcRect/>
          <a:stretch>
            <a:fillRect/>
          </a:stretch>
        </p:blipFill>
        <p:spPr bwMode="auto">
          <a:xfrm>
            <a:off x="250825" y="696913"/>
            <a:ext cx="5184775" cy="5964237"/>
          </a:xfrm>
          <a:prstGeom prst="rect">
            <a:avLst/>
          </a:prstGeom>
          <a:ln>
            <a:noFill/>
          </a:ln>
          <a:effectLst>
            <a:outerShdw blurRad="292100" dist="139700" dir="2700000" algn="tl" rotWithShape="0">
              <a:srgbClr val="333333">
                <a:alpha val="65000"/>
              </a:srgbClr>
            </a:outerShdw>
          </a:effectLst>
        </p:spPr>
      </p:pic>
      <p:sp>
        <p:nvSpPr>
          <p:cNvPr id="59398" name="Rectangle 8"/>
          <p:cNvSpPr>
            <a:spLocks noChangeArrowheads="1"/>
          </p:cNvSpPr>
          <p:nvPr/>
        </p:nvSpPr>
        <p:spPr bwMode="auto">
          <a:xfrm>
            <a:off x="0" y="0"/>
            <a:ext cx="8783638" cy="1050925"/>
          </a:xfrm>
          <a:prstGeom prst="rect">
            <a:avLst/>
          </a:prstGeom>
          <a:noFill/>
          <a:ln w="9525">
            <a:noFill/>
            <a:miter lim="800000"/>
            <a:headEnd/>
            <a:tailEnd/>
          </a:ln>
        </p:spPr>
        <p:txBody>
          <a:bodyPr>
            <a:spAutoFit/>
          </a:bodyPr>
          <a:lstStyle/>
          <a:p>
            <a:pPr algn="ctr"/>
            <a:r>
              <a:rPr lang="hr-HR" sz="2400">
                <a:solidFill>
                  <a:srgbClr val="FF6600"/>
                </a:solidFill>
                <a:latin typeface="Bookman Old Style" pitchFamily="18" charset="0"/>
              </a:rPr>
              <a:t>Museum in the MDC funds: Personal archive</a:t>
            </a:r>
          </a:p>
        </p:txBody>
      </p:sp>
      <p:pic>
        <p:nvPicPr>
          <p:cNvPr id="59399" name="Picture 9"/>
          <p:cNvPicPr>
            <a:picLocks noChangeAspect="1" noChangeArrowheads="1"/>
          </p:cNvPicPr>
          <p:nvPr/>
        </p:nvPicPr>
        <p:blipFill>
          <a:blip r:embed="rId4" cstate="print"/>
          <a:srcRect l="-24"/>
          <a:stretch>
            <a:fillRect/>
          </a:stretch>
        </p:blipFill>
        <p:spPr bwMode="auto">
          <a:xfrm>
            <a:off x="6948488" y="1196975"/>
            <a:ext cx="1781175" cy="4400550"/>
          </a:xfrm>
          <a:prstGeom prst="rect">
            <a:avLst/>
          </a:prstGeom>
          <a:noFill/>
          <a:ln w="9525">
            <a:noFill/>
            <a:miter lim="800000"/>
            <a:headEnd/>
            <a:tailEnd/>
          </a:ln>
        </p:spPr>
      </p:pic>
      <p:sp>
        <p:nvSpPr>
          <p:cNvPr id="59400" name="Oval 10"/>
          <p:cNvSpPr>
            <a:spLocks noChangeArrowheads="1"/>
          </p:cNvSpPr>
          <p:nvPr/>
        </p:nvSpPr>
        <p:spPr bwMode="auto">
          <a:xfrm>
            <a:off x="7092950" y="5157788"/>
            <a:ext cx="1582738" cy="360362"/>
          </a:xfrm>
          <a:prstGeom prst="ellipse">
            <a:avLst/>
          </a:prstGeom>
          <a:noFill/>
          <a:ln w="38100">
            <a:solidFill>
              <a:srgbClr val="FF0000"/>
            </a:solidFill>
            <a:round/>
            <a:headEnd/>
            <a:tailEnd/>
          </a:ln>
        </p:spPr>
        <p:txBody>
          <a:bodyPr wrap="none" anchor="ctr"/>
          <a:lstStyle/>
          <a:p>
            <a:endParaRPr lang="en-US"/>
          </a:p>
        </p:txBody>
      </p:sp>
      <p:pic>
        <p:nvPicPr>
          <p:cNvPr id="12" name="Picture 11" descr="header_text_HVM_hr"/>
          <p:cNvPicPr>
            <a:picLocks noChangeAspect="1" noChangeArrowheads="1"/>
          </p:cNvPicPr>
          <p:nvPr/>
        </p:nvPicPr>
        <p:blipFill>
          <a:blip r:embed="rId5" cstate="print"/>
          <a:srcRect/>
          <a:stretch>
            <a:fillRect/>
          </a:stretch>
        </p:blipFill>
        <p:spPr bwMode="auto">
          <a:xfrm>
            <a:off x="8460432" y="-4875"/>
            <a:ext cx="683568" cy="769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9401" name="Text Box 11"/>
          <p:cNvSpPr txBox="1">
            <a:spLocks noChangeArrowheads="1"/>
          </p:cNvSpPr>
          <p:nvPr/>
        </p:nvSpPr>
        <p:spPr bwMode="auto">
          <a:xfrm>
            <a:off x="4500563" y="6330950"/>
            <a:ext cx="1447800" cy="338138"/>
          </a:xfrm>
          <a:prstGeom prst="rect">
            <a:avLst/>
          </a:prstGeom>
          <a:noFill/>
          <a:ln w="9525">
            <a:noFill/>
            <a:miter lim="800000"/>
            <a:headEnd/>
            <a:tailEnd/>
          </a:ln>
        </p:spPr>
        <p:txBody>
          <a:bodyPr wrap="none">
            <a:spAutoFit/>
          </a:bodyPr>
          <a:lstStyle/>
          <a:p>
            <a:r>
              <a:rPr lang="hr-HR" sz="1600">
                <a:solidFill>
                  <a:srgbClr val="920000"/>
                </a:solidFill>
                <a:latin typeface="Bookman Old Style" pitchFamily="18" charset="0"/>
              </a:rPr>
              <a:t>audio record</a:t>
            </a:r>
          </a:p>
        </p:txBody>
      </p:sp>
      <p:sp>
        <p:nvSpPr>
          <p:cNvPr id="59402" name="Text Box 12"/>
          <p:cNvSpPr txBox="1">
            <a:spLocks noChangeArrowheads="1"/>
          </p:cNvSpPr>
          <p:nvPr/>
        </p:nvSpPr>
        <p:spPr bwMode="auto">
          <a:xfrm>
            <a:off x="4178300" y="4691063"/>
            <a:ext cx="3417888" cy="581025"/>
          </a:xfrm>
          <a:prstGeom prst="rect">
            <a:avLst/>
          </a:prstGeom>
          <a:noFill/>
          <a:ln w="9525">
            <a:noFill/>
            <a:miter lim="800000"/>
            <a:headEnd/>
            <a:tailEnd/>
          </a:ln>
        </p:spPr>
        <p:txBody>
          <a:bodyPr>
            <a:spAutoFit/>
          </a:bodyPr>
          <a:lstStyle/>
          <a:p>
            <a:r>
              <a:rPr lang="hr-HR" sz="1600">
                <a:solidFill>
                  <a:srgbClr val="920000"/>
                </a:solidFill>
                <a:latin typeface="Bookman Old Style" pitchFamily="18" charset="0"/>
              </a:rPr>
              <a:t>link to the bibliography </a:t>
            </a:r>
          </a:p>
          <a:p>
            <a:r>
              <a:rPr lang="hr-HR" sz="1600">
                <a:solidFill>
                  <a:srgbClr val="920000"/>
                </a:solidFill>
                <a:latin typeface="Bookman Old Style" pitchFamily="18" charset="0"/>
              </a:rPr>
              <a:t>in the MDC library</a:t>
            </a:r>
          </a:p>
        </p:txBody>
      </p:sp>
      <p:sp>
        <p:nvSpPr>
          <p:cNvPr id="59403" name="Line 14"/>
          <p:cNvSpPr>
            <a:spLocks noChangeShapeType="1"/>
          </p:cNvSpPr>
          <p:nvPr/>
        </p:nvSpPr>
        <p:spPr bwMode="auto">
          <a:xfrm>
            <a:off x="3276600" y="4970463"/>
            <a:ext cx="719138" cy="0"/>
          </a:xfrm>
          <a:prstGeom prst="line">
            <a:avLst/>
          </a:prstGeom>
          <a:noFill/>
          <a:ln w="9525">
            <a:solidFill>
              <a:srgbClr val="9200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398"/>
                                        </p:tgtEl>
                                        <p:attrNameLst>
                                          <p:attrName>style.visibility</p:attrName>
                                        </p:attrNameLst>
                                      </p:cBhvr>
                                      <p:to>
                                        <p:strVal val="visible"/>
                                      </p:to>
                                    </p:set>
                                    <p:animEffect transition="in" filter="fade">
                                      <p:cBhvr>
                                        <p:cTn id="7" dur="1000"/>
                                        <p:tgtEl>
                                          <p:spTgt spid="5939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9401"/>
                                        </p:tgtEl>
                                        <p:attrNameLst>
                                          <p:attrName>style.visibility</p:attrName>
                                        </p:attrNameLst>
                                      </p:cBhvr>
                                      <p:to>
                                        <p:strVal val="visible"/>
                                      </p:to>
                                    </p:set>
                                    <p:animEffect transition="in" filter="fade">
                                      <p:cBhvr>
                                        <p:cTn id="15" dur="1000"/>
                                        <p:tgtEl>
                                          <p:spTgt spid="59401"/>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59403"/>
                                        </p:tgtEl>
                                        <p:attrNameLst>
                                          <p:attrName>style.visibility</p:attrName>
                                        </p:attrNameLst>
                                      </p:cBhvr>
                                      <p:to>
                                        <p:strVal val="visible"/>
                                      </p:to>
                                    </p:set>
                                    <p:animEffect transition="in" filter="wipe(left)">
                                      <p:cBhvr>
                                        <p:cTn id="19" dur="1000"/>
                                        <p:tgtEl>
                                          <p:spTgt spid="59403"/>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59402"/>
                                        </p:tgtEl>
                                        <p:attrNameLst>
                                          <p:attrName>style.visibility</p:attrName>
                                        </p:attrNameLst>
                                      </p:cBhvr>
                                      <p:to>
                                        <p:strVal val="visible"/>
                                      </p:to>
                                    </p:set>
                                    <p:animEffect transition="in" filter="fade">
                                      <p:cBhvr>
                                        <p:cTn id="23" dur="1000"/>
                                        <p:tgtEl>
                                          <p:spTgt spid="59402"/>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59399"/>
                                        </p:tgtEl>
                                        <p:attrNameLst>
                                          <p:attrName>style.visibility</p:attrName>
                                        </p:attrNameLst>
                                      </p:cBhvr>
                                      <p:to>
                                        <p:strVal val="visible"/>
                                      </p:to>
                                    </p:set>
                                    <p:animEffect transition="in" filter="fade">
                                      <p:cBhvr>
                                        <p:cTn id="27" dur="1000"/>
                                        <p:tgtEl>
                                          <p:spTgt spid="59399"/>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59400"/>
                                        </p:tgtEl>
                                        <p:attrNameLst>
                                          <p:attrName>style.visibility</p:attrName>
                                        </p:attrNameLst>
                                      </p:cBhvr>
                                      <p:to>
                                        <p:strVal val="visible"/>
                                      </p:to>
                                    </p:set>
                                    <p:animEffect transition="in" filter="fade">
                                      <p:cBhvr>
                                        <p:cTn id="31" dur="1000"/>
                                        <p:tgtEl>
                                          <p:spTgt spid="59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8" grpId="0"/>
      <p:bldP spid="59400" grpId="0" animBg="1"/>
      <p:bldP spid="59401" grpId="0"/>
      <p:bldP spid="59402" grpId="0"/>
      <p:bldP spid="5940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2284413" y="2852738"/>
            <a:ext cx="3300412" cy="369887"/>
          </a:xfrm>
          <a:prstGeom prst="rect">
            <a:avLst/>
          </a:prstGeom>
          <a:noFill/>
        </p:spPr>
        <p:txBody>
          <a:bodyPr wrap="none">
            <a:spAutoFit/>
          </a:bodyPr>
          <a:lstStyle/>
          <a:p>
            <a:pPr>
              <a:defRPr/>
            </a:pPr>
            <a:r>
              <a:rPr lang="hr-HR" dirty="0">
                <a:solidFill>
                  <a:schemeClr val="bg2">
                    <a:lumMod val="75000"/>
                  </a:schemeClr>
                </a:solidFill>
                <a:latin typeface="Letter Gothic Std" pitchFamily="49" charset="0"/>
              </a:rPr>
              <a:t>Museum Documentation Centre</a:t>
            </a:r>
          </a:p>
        </p:txBody>
      </p:sp>
      <p:sp>
        <p:nvSpPr>
          <p:cNvPr id="34" name="TextBox 33"/>
          <p:cNvSpPr txBox="1"/>
          <p:nvPr/>
        </p:nvSpPr>
        <p:spPr>
          <a:xfrm>
            <a:off x="2268538" y="3225800"/>
            <a:ext cx="6875462" cy="1200150"/>
          </a:xfrm>
          <a:prstGeom prst="rect">
            <a:avLst/>
          </a:prstGeom>
          <a:noFill/>
        </p:spPr>
        <p:txBody>
          <a:bodyPr>
            <a:spAutoFit/>
          </a:bodyPr>
          <a:lstStyle/>
          <a:p>
            <a:pPr>
              <a:defRPr/>
            </a:pPr>
            <a:r>
              <a:rPr lang="en-US" dirty="0">
                <a:solidFill>
                  <a:schemeClr val="bg2">
                    <a:lumMod val="75000"/>
                  </a:schemeClr>
                </a:solidFill>
                <a:latin typeface="Letter Gothic Std" pitchFamily="49" charset="0"/>
              </a:rPr>
              <a:t>The Sixth SEEDI Conference</a:t>
            </a:r>
            <a:br>
              <a:rPr lang="en-US" dirty="0">
                <a:solidFill>
                  <a:schemeClr val="bg2">
                    <a:lumMod val="75000"/>
                  </a:schemeClr>
                </a:solidFill>
                <a:latin typeface="Letter Gothic Std" pitchFamily="49" charset="0"/>
              </a:rPr>
            </a:br>
            <a:r>
              <a:rPr lang="en-US" dirty="0">
                <a:solidFill>
                  <a:schemeClr val="bg2">
                    <a:lumMod val="75000"/>
                  </a:schemeClr>
                </a:solidFill>
                <a:latin typeface="Letter Gothic Std" pitchFamily="49" charset="0"/>
              </a:rPr>
              <a:t>Digitization of cultural and scientific heritage</a:t>
            </a:r>
            <a:br>
              <a:rPr lang="en-US" dirty="0">
                <a:solidFill>
                  <a:schemeClr val="bg2">
                    <a:lumMod val="75000"/>
                  </a:schemeClr>
                </a:solidFill>
                <a:latin typeface="Letter Gothic Std" pitchFamily="49" charset="0"/>
              </a:rPr>
            </a:br>
            <a:r>
              <a:rPr lang="en-US" dirty="0">
                <a:solidFill>
                  <a:schemeClr val="bg2">
                    <a:lumMod val="75000"/>
                  </a:schemeClr>
                </a:solidFill>
                <a:latin typeface="Letter Gothic Std" pitchFamily="49" charset="0"/>
              </a:rPr>
              <a:t>Zagreb, Republic of Croatia</a:t>
            </a:r>
            <a:br>
              <a:rPr lang="en-US" dirty="0">
                <a:solidFill>
                  <a:schemeClr val="bg2">
                    <a:lumMod val="75000"/>
                  </a:schemeClr>
                </a:solidFill>
                <a:latin typeface="Letter Gothic Std" pitchFamily="49" charset="0"/>
              </a:rPr>
            </a:br>
            <a:r>
              <a:rPr lang="en-US" dirty="0">
                <a:solidFill>
                  <a:schemeClr val="bg2">
                    <a:lumMod val="75000"/>
                  </a:schemeClr>
                </a:solidFill>
                <a:latin typeface="Letter Gothic Std" pitchFamily="49" charset="0"/>
              </a:rPr>
              <a:t>May 18-20, 2011</a:t>
            </a:r>
            <a:endParaRPr lang="hr-HR" dirty="0">
              <a:solidFill>
                <a:schemeClr val="bg2">
                  <a:lumMod val="75000"/>
                </a:schemeClr>
              </a:solidFill>
              <a:latin typeface="Letter Gothic Std" pitchFamily="49" charset="0"/>
            </a:endParaRPr>
          </a:p>
        </p:txBody>
      </p:sp>
      <p:sp>
        <p:nvSpPr>
          <p:cNvPr id="35" name="TextBox 34"/>
          <p:cNvSpPr txBox="1"/>
          <p:nvPr/>
        </p:nvSpPr>
        <p:spPr>
          <a:xfrm>
            <a:off x="1074738" y="3105150"/>
            <a:ext cx="6994525" cy="647700"/>
          </a:xfrm>
          <a:prstGeom prst="rect">
            <a:avLst/>
          </a:prstGeom>
          <a:noFill/>
        </p:spPr>
        <p:txBody>
          <a:bodyPr wrap="none">
            <a:spAutoFit/>
          </a:bodyPr>
          <a:lstStyle/>
          <a:p>
            <a:pPr algn="ctr">
              <a:defRPr/>
            </a:pPr>
            <a:r>
              <a:rPr lang="en-US" b="1" dirty="0">
                <a:solidFill>
                  <a:schemeClr val="bg2">
                    <a:lumMod val="75000"/>
                  </a:schemeClr>
                </a:solidFill>
                <a:latin typeface="Letter Gothic Std" pitchFamily="49" charset="0"/>
              </a:rPr>
              <a:t>DIGITAL HERITAGE  OF CROATIAN MUSEUMS IN THE CONTEXT OF THE</a:t>
            </a:r>
            <a:r>
              <a:rPr lang="hr-HR" dirty="0">
                <a:solidFill>
                  <a:schemeClr val="bg2">
                    <a:lumMod val="75000"/>
                  </a:schemeClr>
                </a:solidFill>
                <a:latin typeface="Letter Gothic Std" pitchFamily="49" charset="0"/>
              </a:rPr>
              <a:t/>
            </a:r>
            <a:br>
              <a:rPr lang="hr-HR" dirty="0">
                <a:solidFill>
                  <a:schemeClr val="bg2">
                    <a:lumMod val="75000"/>
                  </a:schemeClr>
                </a:solidFill>
                <a:latin typeface="Letter Gothic Std" pitchFamily="49" charset="0"/>
              </a:rPr>
            </a:br>
            <a:r>
              <a:rPr lang="en-US" b="1" dirty="0">
                <a:solidFill>
                  <a:schemeClr val="bg2">
                    <a:lumMod val="75000"/>
                  </a:schemeClr>
                </a:solidFill>
                <a:latin typeface="Letter Gothic Std" pitchFamily="49" charset="0"/>
              </a:rPr>
              <a:t>THE PROJECT ‘CROATIAN VIRTUAL MUSEUMS’</a:t>
            </a:r>
            <a:endParaRPr lang="hr-HR" dirty="0">
              <a:solidFill>
                <a:schemeClr val="bg2">
                  <a:lumMod val="75000"/>
                </a:schemeClr>
              </a:solidFill>
              <a:latin typeface="Letter Gothic Std" pitchFamily="49" charset="0"/>
            </a:endParaRPr>
          </a:p>
        </p:txBody>
      </p:sp>
      <p:sp>
        <p:nvSpPr>
          <p:cNvPr id="7" name="TextBox 6"/>
          <p:cNvSpPr txBox="1">
            <a:spLocks noChangeArrowheads="1"/>
          </p:cNvSpPr>
          <p:nvPr/>
        </p:nvSpPr>
        <p:spPr bwMode="auto">
          <a:xfrm>
            <a:off x="1115616" y="5445298"/>
            <a:ext cx="2492990" cy="923330"/>
          </a:xfrm>
          <a:prstGeom prst="rect">
            <a:avLst/>
          </a:prstGeom>
          <a:noFill/>
          <a:ln w="9525">
            <a:noFill/>
            <a:miter lim="800000"/>
            <a:headEnd/>
            <a:tailEnd/>
          </a:ln>
        </p:spPr>
        <p:txBody>
          <a:bodyPr wrap="none">
            <a:spAutoFit/>
          </a:bodyPr>
          <a:lstStyle/>
          <a:p>
            <a:r>
              <a:rPr lang="hr-HR" dirty="0" smtClean="0">
                <a:solidFill>
                  <a:schemeClr val="bg2">
                    <a:lumMod val="75000"/>
                  </a:schemeClr>
                </a:solidFill>
                <a:latin typeface="Letter Gothic Std" pitchFamily="49" charset="0"/>
              </a:rPr>
              <a:t>Lada Dražin-Trbuljak</a:t>
            </a:r>
          </a:p>
          <a:p>
            <a:r>
              <a:rPr lang="hr-HR" dirty="0" smtClean="0">
                <a:solidFill>
                  <a:schemeClr val="bg2">
                    <a:lumMod val="75000"/>
                  </a:schemeClr>
                </a:solidFill>
                <a:latin typeface="Letter Gothic Std" pitchFamily="49" charset="0"/>
              </a:rPr>
              <a:t>Markita Franulić</a:t>
            </a:r>
          </a:p>
          <a:p>
            <a:r>
              <a:rPr lang="hr-HR" dirty="0" smtClean="0">
                <a:solidFill>
                  <a:schemeClr val="bg2">
                    <a:lumMod val="75000"/>
                  </a:schemeClr>
                </a:solidFill>
                <a:latin typeface="Letter Gothic Std" pitchFamily="49" charset="0"/>
              </a:rPr>
              <a:t>Doroteja Živčec</a:t>
            </a:r>
            <a:endParaRPr lang="hr-HR" dirty="0">
              <a:solidFill>
                <a:schemeClr val="bg2">
                  <a:lumMod val="75000"/>
                </a:schemeClr>
              </a:solidFill>
              <a:latin typeface="Letter Gothic Std"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500"/>
                                        <p:tgtEl>
                                          <p:spTgt spid="33"/>
                                        </p:tgtEl>
                                      </p:cBhvr>
                                    </p:animEffect>
                                  </p:childTnLst>
                                </p:cTn>
                              </p:par>
                            </p:childTnLst>
                          </p:cTn>
                        </p:par>
                        <p:par>
                          <p:cTn id="8" fill="hold">
                            <p:stCondLst>
                              <p:cond delay="1500"/>
                            </p:stCondLst>
                            <p:childTnLst>
                              <p:par>
                                <p:cTn id="9" presetID="5" presetClass="entr" presetSubtype="1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checkerboard(across)">
                                      <p:cBhvr>
                                        <p:cTn id="11" dur="1200"/>
                                        <p:tgtEl>
                                          <p:spTgt spid="34"/>
                                        </p:tgtEl>
                                      </p:cBhvr>
                                    </p:animEffect>
                                  </p:childTnLst>
                                </p:cTn>
                              </p:par>
                            </p:childTnLst>
                          </p:cTn>
                        </p:par>
                        <p:par>
                          <p:cTn id="12" fill="hold">
                            <p:stCondLst>
                              <p:cond delay="2700"/>
                            </p:stCondLst>
                            <p:childTnLst>
                              <p:par>
                                <p:cTn id="13" presetID="4" presetClass="emph" presetSubtype="2" fill="hold" grpId="0" nodeType="afterEffect">
                                  <p:stCondLst>
                                    <p:cond delay="0"/>
                                  </p:stCondLst>
                                  <p:childTnLst>
                                    <p:anim to="0.75" calcmode="lin" valueType="num">
                                      <p:cBhvr override="childStyle">
                                        <p:cTn id="14" dur="100" fill="hold"/>
                                        <p:tgtEl>
                                          <p:spTgt spid="33"/>
                                        </p:tgtEl>
                                        <p:attrNameLst>
                                          <p:attrName>style.fontSize</p:attrName>
                                        </p:attrNameLst>
                                      </p:cBhvr>
                                    </p:anim>
                                  </p:childTnLst>
                                </p:cTn>
                              </p:par>
                              <p:par>
                                <p:cTn id="15" presetID="4" presetClass="emph" presetSubtype="2" fill="hold" grpId="1" nodeType="withEffect">
                                  <p:stCondLst>
                                    <p:cond delay="0"/>
                                  </p:stCondLst>
                                  <p:childTnLst>
                                    <p:anim to="0.75" calcmode="lin" valueType="num">
                                      <p:cBhvr override="childStyle">
                                        <p:cTn id="16" dur="100" fill="hold"/>
                                        <p:tgtEl>
                                          <p:spTgt spid="34"/>
                                        </p:tgtEl>
                                        <p:attrNameLst>
                                          <p:attrName>style.fontSize</p:attrName>
                                        </p:attrNameLst>
                                      </p:cBhvr>
                                    </p:anim>
                                  </p:childTnLst>
                                </p:cTn>
                              </p:par>
                            </p:childTnLst>
                          </p:cTn>
                        </p:par>
                        <p:par>
                          <p:cTn id="17" fill="hold">
                            <p:stCondLst>
                              <p:cond delay="2800"/>
                            </p:stCondLst>
                            <p:childTnLst>
                              <p:par>
                                <p:cTn id="18" presetID="0" presetClass="path" presetSubtype="0" accel="50000" decel="50000" fill="hold" grpId="3" nodeType="afterEffect">
                                  <p:stCondLst>
                                    <p:cond delay="0"/>
                                  </p:stCondLst>
                                  <p:childTnLst>
                                    <p:animMotion origin="layout" path="M 0 0 L 0.14167 0.29399 " pathEditMode="relative" ptsTypes="AA">
                                      <p:cBhvr>
                                        <p:cTn id="19" dur="1100" fill="hold"/>
                                        <p:tgtEl>
                                          <p:spTgt spid="33"/>
                                        </p:tgtEl>
                                        <p:attrNameLst>
                                          <p:attrName>ppt_x</p:attrName>
                                          <p:attrName>ppt_y</p:attrName>
                                        </p:attrNameLst>
                                      </p:cBhvr>
                                    </p:animMotion>
                                  </p:childTnLst>
                                </p:cTn>
                              </p:par>
                              <p:par>
                                <p:cTn id="20" presetID="0" presetClass="path" presetSubtype="0" accel="50000" decel="50000" fill="hold" grpId="4" nodeType="withEffect">
                                  <p:stCondLst>
                                    <p:cond delay="0"/>
                                  </p:stCondLst>
                                  <p:childTnLst>
                                    <p:animMotion origin="layout" path="M 0 0 L 0.14167 0.29399 " pathEditMode="relative" ptsTypes="AA">
                                      <p:cBhvr>
                                        <p:cTn id="21" dur="1100" fill="hold"/>
                                        <p:tgtEl>
                                          <p:spTgt spid="34"/>
                                        </p:tgtEl>
                                        <p:attrNameLst>
                                          <p:attrName>ppt_x</p:attrName>
                                          <p:attrName>ppt_y</p:attrName>
                                        </p:attrNameLst>
                                      </p:cBhvr>
                                    </p:animMotion>
                                  </p:childTnLst>
                                </p:cTn>
                              </p:par>
                              <p:par>
                                <p:cTn id="22" presetID="2" presetClass="entr" presetSubtype="4"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2600" fill="hold"/>
                                        <p:tgtEl>
                                          <p:spTgt spid="35"/>
                                        </p:tgtEl>
                                        <p:attrNameLst>
                                          <p:attrName>ppt_x</p:attrName>
                                        </p:attrNameLst>
                                      </p:cBhvr>
                                      <p:tavLst>
                                        <p:tav tm="0">
                                          <p:val>
                                            <p:strVal val="#ppt_x"/>
                                          </p:val>
                                        </p:tav>
                                        <p:tav tm="100000">
                                          <p:val>
                                            <p:strVal val="#ppt_x"/>
                                          </p:val>
                                        </p:tav>
                                      </p:tavLst>
                                    </p:anim>
                                    <p:anim calcmode="lin" valueType="num">
                                      <p:cBhvr additive="base">
                                        <p:cTn id="25" dur="2600" fill="hold"/>
                                        <p:tgtEl>
                                          <p:spTgt spid="35"/>
                                        </p:tgtEl>
                                        <p:attrNameLst>
                                          <p:attrName>ppt_y</p:attrName>
                                        </p:attrNameLst>
                                      </p:cBhvr>
                                      <p:tavLst>
                                        <p:tav tm="0">
                                          <p:val>
                                            <p:strVal val="1+#ppt_h/2"/>
                                          </p:val>
                                        </p:tav>
                                        <p:tav tm="100000">
                                          <p:val>
                                            <p:strVal val="#ppt_y"/>
                                          </p:val>
                                        </p:tav>
                                      </p:tavLst>
                                    </p:anim>
                                  </p:childTnLst>
                                </p:cTn>
                              </p:par>
                              <p:par>
                                <p:cTn id="26" presetID="10" presetClass="entr" presetSubtype="0" fill="hold" grpId="2"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4" presetClass="emph" presetSubtype="2" fill="hold" grpId="1" nodeType="withEffect">
                                  <p:stCondLst>
                                    <p:cond delay="0"/>
                                  </p:stCondLst>
                                  <p:childTnLst>
                                    <p:anim to="0.75" calcmode="lin" valueType="num">
                                      <p:cBhvr override="childStyle">
                                        <p:cTn id="30" dur="500" fill="hold"/>
                                        <p:tgtEl>
                                          <p:spTgt spid="7"/>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2"/>
      <p:bldP spid="33" grpId="3"/>
      <p:bldP spid="34" grpId="0"/>
      <p:bldP spid="34" grpId="1"/>
      <p:bldP spid="34" grpId="4"/>
      <p:bldP spid="35" grpId="0"/>
      <p:bldP spid="7" grpId="1"/>
      <p:bldP spid="7"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0" y="0"/>
            <a:ext cx="8783638" cy="1050925"/>
          </a:xfrm>
        </p:spPr>
        <p:txBody>
          <a:bodyPr/>
          <a:lstStyle/>
          <a:p>
            <a:pPr eaLnBrk="1" hangingPunct="1"/>
            <a:r>
              <a:rPr lang="hr-HR" sz="2800" smtClean="0">
                <a:solidFill>
                  <a:srgbClr val="3366FF"/>
                </a:solidFill>
                <a:latin typeface="Bookman Old Style" pitchFamily="18" charset="0"/>
              </a:rPr>
              <a:t>Search of collections</a:t>
            </a:r>
            <a:endParaRPr lang="en-US" sz="2800" smtClean="0">
              <a:solidFill>
                <a:srgbClr val="3366FF"/>
              </a:solidFill>
              <a:latin typeface="Bookman Old Style" pitchFamily="18" charset="0"/>
            </a:endParaRPr>
          </a:p>
        </p:txBody>
      </p:sp>
      <p:pic>
        <p:nvPicPr>
          <p:cNvPr id="61445" name="Picture 7"/>
          <p:cNvPicPr>
            <a:picLocks noGrp="1" noChangeAspect="1" noChangeArrowheads="1"/>
          </p:cNvPicPr>
          <p:nvPr>
            <p:ph type="body" idx="1"/>
          </p:nvPr>
        </p:nvPicPr>
        <p:blipFill>
          <a:blip r:embed="rId3" cstate="print"/>
          <a:srcRect/>
          <a:stretch>
            <a:fillRect/>
          </a:stretch>
        </p:blipFill>
        <p:spPr>
          <a:xfrm>
            <a:off x="468313" y="836613"/>
            <a:ext cx="7027862" cy="5521325"/>
          </a:xfrm>
          <a:effectLst>
            <a:outerShdw blurRad="292100" dist="139700" dir="2700000" algn="tl" rotWithShape="0">
              <a:srgbClr val="333333">
                <a:alpha val="65000"/>
              </a:srgbClr>
            </a:outerShdw>
          </a:effectLst>
        </p:spPr>
      </p:pic>
      <p:sp>
        <p:nvSpPr>
          <p:cNvPr id="61446" name="Text Box 8"/>
          <p:cNvSpPr txBox="1">
            <a:spLocks noChangeArrowheads="1"/>
          </p:cNvSpPr>
          <p:nvPr/>
        </p:nvSpPr>
        <p:spPr bwMode="auto">
          <a:xfrm>
            <a:off x="6227763" y="2205038"/>
            <a:ext cx="2592387" cy="338137"/>
          </a:xfrm>
          <a:prstGeom prst="rect">
            <a:avLst/>
          </a:prstGeom>
          <a:noFill/>
          <a:ln w="9525">
            <a:noFill/>
            <a:miter lim="800000"/>
            <a:headEnd/>
            <a:tailEnd/>
          </a:ln>
        </p:spPr>
        <p:txBody>
          <a:bodyPr>
            <a:spAutoFit/>
          </a:bodyPr>
          <a:lstStyle/>
          <a:p>
            <a:r>
              <a:rPr lang="hr-HR" sz="1600" dirty="0">
                <a:solidFill>
                  <a:srgbClr val="920000"/>
                </a:solidFill>
                <a:latin typeface="Bookman Old Style" pitchFamily="18" charset="0"/>
              </a:rPr>
              <a:t>Name of collection</a:t>
            </a:r>
          </a:p>
        </p:txBody>
      </p:sp>
      <p:sp>
        <p:nvSpPr>
          <p:cNvPr id="61447" name="Text Box 9"/>
          <p:cNvSpPr txBox="1">
            <a:spLocks noChangeArrowheads="1"/>
          </p:cNvSpPr>
          <p:nvPr/>
        </p:nvSpPr>
        <p:spPr bwMode="auto">
          <a:xfrm>
            <a:off x="6227763" y="2565400"/>
            <a:ext cx="1919287" cy="338138"/>
          </a:xfrm>
          <a:prstGeom prst="rect">
            <a:avLst/>
          </a:prstGeom>
          <a:noFill/>
          <a:ln w="9525">
            <a:noFill/>
            <a:miter lim="800000"/>
            <a:headEnd/>
            <a:tailEnd/>
          </a:ln>
        </p:spPr>
        <p:txBody>
          <a:bodyPr wrap="none">
            <a:spAutoFit/>
          </a:bodyPr>
          <a:lstStyle/>
          <a:p>
            <a:r>
              <a:rPr lang="hr-HR" sz="1600">
                <a:solidFill>
                  <a:srgbClr val="920000"/>
                </a:solidFill>
                <a:latin typeface="Bookman Old Style" pitchFamily="18" charset="0"/>
              </a:rPr>
              <a:t>Type of collection</a:t>
            </a:r>
          </a:p>
        </p:txBody>
      </p:sp>
      <p:sp>
        <p:nvSpPr>
          <p:cNvPr id="61448" name="Text Box 10"/>
          <p:cNvSpPr txBox="1">
            <a:spLocks noChangeArrowheads="1"/>
          </p:cNvSpPr>
          <p:nvPr/>
        </p:nvSpPr>
        <p:spPr bwMode="auto">
          <a:xfrm>
            <a:off x="6227763" y="2924175"/>
            <a:ext cx="1728787" cy="338138"/>
          </a:xfrm>
          <a:prstGeom prst="rect">
            <a:avLst/>
          </a:prstGeom>
          <a:noFill/>
          <a:ln w="9525">
            <a:noFill/>
            <a:miter lim="800000"/>
            <a:headEnd/>
            <a:tailEnd/>
          </a:ln>
        </p:spPr>
        <p:txBody>
          <a:bodyPr>
            <a:spAutoFit/>
          </a:bodyPr>
          <a:lstStyle/>
          <a:p>
            <a:r>
              <a:rPr lang="hr-HR" sz="1600">
                <a:solidFill>
                  <a:srgbClr val="920000"/>
                </a:solidFill>
                <a:latin typeface="Bookman Old Style" pitchFamily="18" charset="0"/>
              </a:rPr>
              <a:t>Museum</a:t>
            </a:r>
          </a:p>
        </p:txBody>
      </p:sp>
      <p:sp>
        <p:nvSpPr>
          <p:cNvPr id="61449" name="Text Box 11"/>
          <p:cNvSpPr txBox="1">
            <a:spLocks noChangeArrowheads="1"/>
          </p:cNvSpPr>
          <p:nvPr/>
        </p:nvSpPr>
        <p:spPr bwMode="auto">
          <a:xfrm>
            <a:off x="6227763" y="3429000"/>
            <a:ext cx="2376487" cy="336550"/>
          </a:xfrm>
          <a:prstGeom prst="rect">
            <a:avLst/>
          </a:prstGeom>
          <a:noFill/>
          <a:ln w="9525">
            <a:noFill/>
            <a:miter lim="800000"/>
            <a:headEnd/>
            <a:tailEnd/>
          </a:ln>
        </p:spPr>
        <p:txBody>
          <a:bodyPr>
            <a:spAutoFit/>
          </a:bodyPr>
          <a:lstStyle/>
          <a:p>
            <a:r>
              <a:rPr lang="hr-HR" sz="1600">
                <a:solidFill>
                  <a:srgbClr val="920000"/>
                </a:solidFill>
                <a:latin typeface="Bookman Old Style" pitchFamily="18" charset="0"/>
              </a:rPr>
              <a:t>Type of material</a:t>
            </a:r>
          </a:p>
        </p:txBody>
      </p:sp>
      <p:sp>
        <p:nvSpPr>
          <p:cNvPr id="61450" name="Text Box 12"/>
          <p:cNvSpPr txBox="1">
            <a:spLocks noChangeArrowheads="1"/>
          </p:cNvSpPr>
          <p:nvPr/>
        </p:nvSpPr>
        <p:spPr bwMode="auto">
          <a:xfrm>
            <a:off x="6227763" y="3789363"/>
            <a:ext cx="2428875" cy="338137"/>
          </a:xfrm>
          <a:prstGeom prst="rect">
            <a:avLst/>
          </a:prstGeom>
          <a:noFill/>
          <a:ln w="9525">
            <a:noFill/>
            <a:miter lim="800000"/>
            <a:headEnd/>
            <a:tailEnd/>
          </a:ln>
        </p:spPr>
        <p:txBody>
          <a:bodyPr wrap="none">
            <a:spAutoFit/>
          </a:bodyPr>
          <a:lstStyle/>
          <a:p>
            <a:r>
              <a:rPr lang="hr-HR" sz="1600">
                <a:solidFill>
                  <a:srgbClr val="920000"/>
                </a:solidFill>
                <a:latin typeface="Bookman Old Style" pitchFamily="18" charset="0"/>
              </a:rPr>
              <a:t>Teritory of provenance</a:t>
            </a:r>
          </a:p>
        </p:txBody>
      </p:sp>
      <p:sp>
        <p:nvSpPr>
          <p:cNvPr id="61451" name="Text Box 13"/>
          <p:cNvSpPr txBox="1">
            <a:spLocks noChangeArrowheads="1"/>
          </p:cNvSpPr>
          <p:nvPr/>
        </p:nvSpPr>
        <p:spPr bwMode="auto">
          <a:xfrm>
            <a:off x="6240463" y="4114800"/>
            <a:ext cx="811212" cy="338138"/>
          </a:xfrm>
          <a:prstGeom prst="rect">
            <a:avLst/>
          </a:prstGeom>
          <a:noFill/>
          <a:ln w="9525">
            <a:noFill/>
            <a:miter lim="800000"/>
            <a:headEnd/>
            <a:tailEnd/>
          </a:ln>
        </p:spPr>
        <p:txBody>
          <a:bodyPr wrap="none">
            <a:spAutoFit/>
          </a:bodyPr>
          <a:lstStyle/>
          <a:p>
            <a:r>
              <a:rPr lang="hr-HR" sz="1600">
                <a:solidFill>
                  <a:srgbClr val="920000"/>
                </a:solidFill>
                <a:latin typeface="Bookman Old Style" pitchFamily="18" charset="0"/>
              </a:rPr>
              <a:t>Period</a:t>
            </a:r>
          </a:p>
        </p:txBody>
      </p:sp>
      <p:sp>
        <p:nvSpPr>
          <p:cNvPr id="61452" name="Text Box 14"/>
          <p:cNvSpPr txBox="1">
            <a:spLocks noChangeArrowheads="1"/>
          </p:cNvSpPr>
          <p:nvPr/>
        </p:nvSpPr>
        <p:spPr bwMode="auto">
          <a:xfrm>
            <a:off x="6240463" y="4462463"/>
            <a:ext cx="1368425" cy="338137"/>
          </a:xfrm>
          <a:prstGeom prst="rect">
            <a:avLst/>
          </a:prstGeom>
          <a:noFill/>
          <a:ln w="9525">
            <a:noFill/>
            <a:miter lim="800000"/>
            <a:headEnd/>
            <a:tailEnd/>
          </a:ln>
        </p:spPr>
        <p:txBody>
          <a:bodyPr>
            <a:spAutoFit/>
          </a:bodyPr>
          <a:lstStyle/>
          <a:p>
            <a:r>
              <a:rPr lang="hr-HR" sz="1600">
                <a:solidFill>
                  <a:srgbClr val="920000"/>
                </a:solidFill>
                <a:latin typeface="Bookman Old Style" pitchFamily="18" charset="0"/>
              </a:rPr>
              <a:t>Material</a:t>
            </a:r>
          </a:p>
        </p:txBody>
      </p:sp>
      <p:sp>
        <p:nvSpPr>
          <p:cNvPr id="61453" name="Text Box 15"/>
          <p:cNvSpPr txBox="1">
            <a:spLocks noChangeArrowheads="1"/>
          </p:cNvSpPr>
          <p:nvPr/>
        </p:nvSpPr>
        <p:spPr bwMode="auto">
          <a:xfrm>
            <a:off x="4859338" y="3284538"/>
            <a:ext cx="1173162" cy="338137"/>
          </a:xfrm>
          <a:prstGeom prst="rect">
            <a:avLst/>
          </a:prstGeom>
          <a:noFill/>
          <a:ln w="9525">
            <a:noFill/>
            <a:miter lim="800000"/>
            <a:headEnd/>
            <a:tailEnd/>
          </a:ln>
        </p:spPr>
        <p:txBody>
          <a:bodyPr wrap="none">
            <a:spAutoFit/>
          </a:bodyPr>
          <a:lstStyle/>
          <a:p>
            <a:r>
              <a:rPr lang="hr-HR" sz="1600">
                <a:solidFill>
                  <a:srgbClr val="920000"/>
                </a:solidFill>
                <a:latin typeface="Bookman Old Style" pitchFamily="18" charset="0"/>
              </a:rPr>
              <a:t>Key word:</a:t>
            </a:r>
          </a:p>
        </p:txBody>
      </p:sp>
      <p:sp>
        <p:nvSpPr>
          <p:cNvPr id="61454" name="Oval 16"/>
          <p:cNvSpPr>
            <a:spLocks noChangeArrowheads="1"/>
          </p:cNvSpPr>
          <p:nvPr/>
        </p:nvSpPr>
        <p:spPr bwMode="auto">
          <a:xfrm>
            <a:off x="5867400" y="1484313"/>
            <a:ext cx="1800225" cy="576262"/>
          </a:xfrm>
          <a:prstGeom prst="ellipse">
            <a:avLst/>
          </a:prstGeom>
          <a:noFill/>
          <a:ln w="38100">
            <a:solidFill>
              <a:srgbClr val="FF0000"/>
            </a:solidFill>
            <a:round/>
            <a:headEnd/>
            <a:tailEnd/>
          </a:ln>
        </p:spPr>
        <p:txBody>
          <a:bodyPr wrap="none" anchor="ctr"/>
          <a:lstStyle/>
          <a:p>
            <a:pPr algn="ctr"/>
            <a:endParaRPr lang="en-US">
              <a:solidFill>
                <a:srgbClr val="FF0000"/>
              </a:solidFill>
            </a:endParaRPr>
          </a:p>
        </p:txBody>
      </p:sp>
      <p:sp>
        <p:nvSpPr>
          <p:cNvPr id="61455" name="Text Box 17"/>
          <p:cNvSpPr txBox="1">
            <a:spLocks noChangeArrowheads="1"/>
          </p:cNvSpPr>
          <p:nvPr/>
        </p:nvSpPr>
        <p:spPr bwMode="auto">
          <a:xfrm>
            <a:off x="7821613" y="1500188"/>
            <a:ext cx="1322387" cy="584200"/>
          </a:xfrm>
          <a:prstGeom prst="rect">
            <a:avLst/>
          </a:prstGeom>
          <a:noFill/>
          <a:ln w="9525">
            <a:noFill/>
            <a:miter lim="800000"/>
            <a:headEnd/>
            <a:tailEnd/>
          </a:ln>
        </p:spPr>
        <p:txBody>
          <a:bodyPr>
            <a:spAutoFit/>
          </a:bodyPr>
          <a:lstStyle/>
          <a:p>
            <a:r>
              <a:rPr lang="hr-HR" sz="1600">
                <a:solidFill>
                  <a:srgbClr val="061166"/>
                </a:solidFill>
                <a:latin typeface="Bookman Old Style" pitchFamily="18" charset="0"/>
              </a:rPr>
              <a:t>Digital collections</a:t>
            </a:r>
          </a:p>
        </p:txBody>
      </p:sp>
      <p:pic>
        <p:nvPicPr>
          <p:cNvPr id="16" name="Picture 15" descr="header_text_HVM_hr"/>
          <p:cNvPicPr>
            <a:picLocks noChangeAspect="1" noChangeArrowheads="1"/>
          </p:cNvPicPr>
          <p:nvPr/>
        </p:nvPicPr>
        <p:blipFill>
          <a:blip r:embed="rId4" cstate="print"/>
          <a:srcRect/>
          <a:stretch>
            <a:fillRect/>
          </a:stretch>
        </p:blipFill>
        <p:spPr bwMode="auto">
          <a:xfrm>
            <a:off x="8460432" y="-4875"/>
            <a:ext cx="683568" cy="769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41"/>
                                        </p:tgtEl>
                                        <p:attrNameLst>
                                          <p:attrName>style.visibility</p:attrName>
                                        </p:attrNameLst>
                                      </p:cBhvr>
                                      <p:to>
                                        <p:strVal val="visible"/>
                                      </p:to>
                                    </p:set>
                                    <p:animEffect transition="in" filter="fade">
                                      <p:cBhvr>
                                        <p:cTn id="7" dur="1000"/>
                                        <p:tgtEl>
                                          <p:spTgt spid="6144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1445"/>
                                        </p:tgtEl>
                                        <p:attrNameLst>
                                          <p:attrName>style.visibility</p:attrName>
                                        </p:attrNameLst>
                                      </p:cBhvr>
                                      <p:to>
                                        <p:strVal val="visible"/>
                                      </p:to>
                                    </p:set>
                                    <p:animEffect transition="in" filter="fade">
                                      <p:cBhvr>
                                        <p:cTn id="11" dur="1000"/>
                                        <p:tgtEl>
                                          <p:spTgt spid="61445"/>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1455"/>
                                        </p:tgtEl>
                                        <p:attrNameLst>
                                          <p:attrName>style.visibility</p:attrName>
                                        </p:attrNameLst>
                                      </p:cBhvr>
                                      <p:to>
                                        <p:strVal val="visible"/>
                                      </p:to>
                                    </p:set>
                                    <p:animEffect transition="in" filter="fade">
                                      <p:cBhvr>
                                        <p:cTn id="15" dur="1000"/>
                                        <p:tgtEl>
                                          <p:spTgt spid="61455"/>
                                        </p:tgtEl>
                                      </p:cBhvr>
                                    </p:animEffect>
                                  </p:childTnLst>
                                </p:cTn>
                              </p:par>
                            </p:childTnLst>
                          </p:cTn>
                        </p:par>
                        <p:par>
                          <p:cTn id="16" fill="hold">
                            <p:stCondLst>
                              <p:cond delay="3000"/>
                            </p:stCondLst>
                            <p:childTnLst>
                              <p:par>
                                <p:cTn id="17" presetID="53" presetClass="entr" presetSubtype="0" fill="hold" grpId="0" nodeType="afterEffect">
                                  <p:stCondLst>
                                    <p:cond delay="0"/>
                                  </p:stCondLst>
                                  <p:childTnLst>
                                    <p:set>
                                      <p:cBhvr>
                                        <p:cTn id="18" dur="1" fill="hold">
                                          <p:stCondLst>
                                            <p:cond delay="0"/>
                                          </p:stCondLst>
                                        </p:cTn>
                                        <p:tgtEl>
                                          <p:spTgt spid="61454"/>
                                        </p:tgtEl>
                                        <p:attrNameLst>
                                          <p:attrName>style.visibility</p:attrName>
                                        </p:attrNameLst>
                                      </p:cBhvr>
                                      <p:to>
                                        <p:strVal val="visible"/>
                                      </p:to>
                                    </p:set>
                                    <p:anim calcmode="lin" valueType="num">
                                      <p:cBhvr>
                                        <p:cTn id="19" dur="1000" fill="hold"/>
                                        <p:tgtEl>
                                          <p:spTgt spid="61454"/>
                                        </p:tgtEl>
                                        <p:attrNameLst>
                                          <p:attrName>ppt_w</p:attrName>
                                        </p:attrNameLst>
                                      </p:cBhvr>
                                      <p:tavLst>
                                        <p:tav tm="0">
                                          <p:val>
                                            <p:fltVal val="0"/>
                                          </p:val>
                                        </p:tav>
                                        <p:tav tm="100000">
                                          <p:val>
                                            <p:strVal val="#ppt_w"/>
                                          </p:val>
                                        </p:tav>
                                      </p:tavLst>
                                    </p:anim>
                                    <p:anim calcmode="lin" valueType="num">
                                      <p:cBhvr>
                                        <p:cTn id="20" dur="1000" fill="hold"/>
                                        <p:tgtEl>
                                          <p:spTgt spid="61454"/>
                                        </p:tgtEl>
                                        <p:attrNameLst>
                                          <p:attrName>ppt_h</p:attrName>
                                        </p:attrNameLst>
                                      </p:cBhvr>
                                      <p:tavLst>
                                        <p:tav tm="0">
                                          <p:val>
                                            <p:fltVal val="0"/>
                                          </p:val>
                                        </p:tav>
                                        <p:tav tm="100000">
                                          <p:val>
                                            <p:strVal val="#ppt_h"/>
                                          </p:val>
                                        </p:tav>
                                      </p:tavLst>
                                    </p:anim>
                                    <p:animEffect transition="in" filter="fade">
                                      <p:cBhvr>
                                        <p:cTn id="21" dur="1000"/>
                                        <p:tgtEl>
                                          <p:spTgt spid="61454"/>
                                        </p:tgtEl>
                                      </p:cBhvr>
                                    </p:animEffect>
                                  </p:childTnLst>
                                </p:cTn>
                              </p:par>
                            </p:childTnLst>
                          </p:cTn>
                        </p:par>
                        <p:par>
                          <p:cTn id="22" fill="hold">
                            <p:stCondLst>
                              <p:cond delay="4000"/>
                            </p:stCondLst>
                            <p:childTnLst>
                              <p:par>
                                <p:cTn id="23" presetID="10" presetClass="entr" presetSubtype="0" fill="hold" grpId="0" nodeType="afterEffect">
                                  <p:stCondLst>
                                    <p:cond delay="0"/>
                                  </p:stCondLst>
                                  <p:childTnLst>
                                    <p:set>
                                      <p:cBhvr>
                                        <p:cTn id="24" dur="1" fill="hold">
                                          <p:stCondLst>
                                            <p:cond delay="0"/>
                                          </p:stCondLst>
                                        </p:cTn>
                                        <p:tgtEl>
                                          <p:spTgt spid="61446"/>
                                        </p:tgtEl>
                                        <p:attrNameLst>
                                          <p:attrName>style.visibility</p:attrName>
                                        </p:attrNameLst>
                                      </p:cBhvr>
                                      <p:to>
                                        <p:strVal val="visible"/>
                                      </p:to>
                                    </p:set>
                                    <p:animEffect transition="in" filter="fade">
                                      <p:cBhvr>
                                        <p:cTn id="25" dur="500"/>
                                        <p:tgtEl>
                                          <p:spTgt spid="61446"/>
                                        </p:tgtEl>
                                      </p:cBhvr>
                                    </p:animEffect>
                                  </p:childTnLst>
                                </p:cTn>
                              </p:par>
                            </p:childTnLst>
                          </p:cTn>
                        </p:par>
                        <p:par>
                          <p:cTn id="26" fill="hold">
                            <p:stCondLst>
                              <p:cond delay="4500"/>
                            </p:stCondLst>
                            <p:childTnLst>
                              <p:par>
                                <p:cTn id="27" presetID="10" presetClass="entr" presetSubtype="0" fill="hold" grpId="0" nodeType="afterEffect">
                                  <p:stCondLst>
                                    <p:cond delay="0"/>
                                  </p:stCondLst>
                                  <p:childTnLst>
                                    <p:set>
                                      <p:cBhvr>
                                        <p:cTn id="28" dur="1" fill="hold">
                                          <p:stCondLst>
                                            <p:cond delay="0"/>
                                          </p:stCondLst>
                                        </p:cTn>
                                        <p:tgtEl>
                                          <p:spTgt spid="61447"/>
                                        </p:tgtEl>
                                        <p:attrNameLst>
                                          <p:attrName>style.visibility</p:attrName>
                                        </p:attrNameLst>
                                      </p:cBhvr>
                                      <p:to>
                                        <p:strVal val="visible"/>
                                      </p:to>
                                    </p:set>
                                    <p:animEffect transition="in" filter="fade">
                                      <p:cBhvr>
                                        <p:cTn id="29" dur="500"/>
                                        <p:tgtEl>
                                          <p:spTgt spid="61447"/>
                                        </p:tgtEl>
                                      </p:cBhvr>
                                    </p:animEffect>
                                  </p:childTnLst>
                                </p:cTn>
                              </p:par>
                            </p:childTnLst>
                          </p:cTn>
                        </p:par>
                        <p:par>
                          <p:cTn id="30" fill="hold">
                            <p:stCondLst>
                              <p:cond delay="5000"/>
                            </p:stCondLst>
                            <p:childTnLst>
                              <p:par>
                                <p:cTn id="31" presetID="10" presetClass="entr" presetSubtype="0" fill="hold" grpId="0" nodeType="afterEffect">
                                  <p:stCondLst>
                                    <p:cond delay="0"/>
                                  </p:stCondLst>
                                  <p:childTnLst>
                                    <p:set>
                                      <p:cBhvr>
                                        <p:cTn id="32" dur="1" fill="hold">
                                          <p:stCondLst>
                                            <p:cond delay="0"/>
                                          </p:stCondLst>
                                        </p:cTn>
                                        <p:tgtEl>
                                          <p:spTgt spid="61448"/>
                                        </p:tgtEl>
                                        <p:attrNameLst>
                                          <p:attrName>style.visibility</p:attrName>
                                        </p:attrNameLst>
                                      </p:cBhvr>
                                      <p:to>
                                        <p:strVal val="visible"/>
                                      </p:to>
                                    </p:set>
                                    <p:animEffect transition="in" filter="fade">
                                      <p:cBhvr>
                                        <p:cTn id="33" dur="500"/>
                                        <p:tgtEl>
                                          <p:spTgt spid="61448"/>
                                        </p:tgtEl>
                                      </p:cBhvr>
                                    </p:animEffect>
                                  </p:childTnLst>
                                </p:cTn>
                              </p:par>
                            </p:childTnLst>
                          </p:cTn>
                        </p:par>
                        <p:par>
                          <p:cTn id="34" fill="hold">
                            <p:stCondLst>
                              <p:cond delay="5500"/>
                            </p:stCondLst>
                            <p:childTnLst>
                              <p:par>
                                <p:cTn id="35" presetID="10" presetClass="entr" presetSubtype="0" fill="hold" grpId="0" nodeType="afterEffect">
                                  <p:stCondLst>
                                    <p:cond delay="0"/>
                                  </p:stCondLst>
                                  <p:childTnLst>
                                    <p:set>
                                      <p:cBhvr>
                                        <p:cTn id="36" dur="1" fill="hold">
                                          <p:stCondLst>
                                            <p:cond delay="0"/>
                                          </p:stCondLst>
                                        </p:cTn>
                                        <p:tgtEl>
                                          <p:spTgt spid="61453"/>
                                        </p:tgtEl>
                                        <p:attrNameLst>
                                          <p:attrName>style.visibility</p:attrName>
                                        </p:attrNameLst>
                                      </p:cBhvr>
                                      <p:to>
                                        <p:strVal val="visible"/>
                                      </p:to>
                                    </p:set>
                                    <p:animEffect transition="in" filter="fade">
                                      <p:cBhvr>
                                        <p:cTn id="37" dur="500"/>
                                        <p:tgtEl>
                                          <p:spTgt spid="61453"/>
                                        </p:tgtEl>
                                      </p:cBhvr>
                                    </p:animEffect>
                                  </p:childTnLst>
                                </p:cTn>
                              </p:par>
                            </p:childTnLst>
                          </p:cTn>
                        </p:par>
                        <p:par>
                          <p:cTn id="38" fill="hold">
                            <p:stCondLst>
                              <p:cond delay="6000"/>
                            </p:stCondLst>
                            <p:childTnLst>
                              <p:par>
                                <p:cTn id="39" presetID="10" presetClass="entr" presetSubtype="0" fill="hold" grpId="0" nodeType="afterEffect">
                                  <p:stCondLst>
                                    <p:cond delay="0"/>
                                  </p:stCondLst>
                                  <p:childTnLst>
                                    <p:set>
                                      <p:cBhvr>
                                        <p:cTn id="40" dur="1" fill="hold">
                                          <p:stCondLst>
                                            <p:cond delay="0"/>
                                          </p:stCondLst>
                                        </p:cTn>
                                        <p:tgtEl>
                                          <p:spTgt spid="61449"/>
                                        </p:tgtEl>
                                        <p:attrNameLst>
                                          <p:attrName>style.visibility</p:attrName>
                                        </p:attrNameLst>
                                      </p:cBhvr>
                                      <p:to>
                                        <p:strVal val="visible"/>
                                      </p:to>
                                    </p:set>
                                    <p:animEffect transition="in" filter="fade">
                                      <p:cBhvr>
                                        <p:cTn id="41" dur="500"/>
                                        <p:tgtEl>
                                          <p:spTgt spid="61449"/>
                                        </p:tgtEl>
                                      </p:cBhvr>
                                    </p:animEffect>
                                  </p:childTnLst>
                                </p:cTn>
                              </p:par>
                            </p:childTnLst>
                          </p:cTn>
                        </p:par>
                        <p:par>
                          <p:cTn id="42" fill="hold">
                            <p:stCondLst>
                              <p:cond delay="6500"/>
                            </p:stCondLst>
                            <p:childTnLst>
                              <p:par>
                                <p:cTn id="43" presetID="10" presetClass="entr" presetSubtype="0" fill="hold" grpId="0" nodeType="afterEffect">
                                  <p:stCondLst>
                                    <p:cond delay="0"/>
                                  </p:stCondLst>
                                  <p:childTnLst>
                                    <p:set>
                                      <p:cBhvr>
                                        <p:cTn id="44" dur="1" fill="hold">
                                          <p:stCondLst>
                                            <p:cond delay="0"/>
                                          </p:stCondLst>
                                        </p:cTn>
                                        <p:tgtEl>
                                          <p:spTgt spid="61450"/>
                                        </p:tgtEl>
                                        <p:attrNameLst>
                                          <p:attrName>style.visibility</p:attrName>
                                        </p:attrNameLst>
                                      </p:cBhvr>
                                      <p:to>
                                        <p:strVal val="visible"/>
                                      </p:to>
                                    </p:set>
                                    <p:animEffect transition="in" filter="fade">
                                      <p:cBhvr>
                                        <p:cTn id="45" dur="500"/>
                                        <p:tgtEl>
                                          <p:spTgt spid="61450"/>
                                        </p:tgtEl>
                                      </p:cBhvr>
                                    </p:animEffect>
                                  </p:childTnLst>
                                </p:cTn>
                              </p:par>
                            </p:childTnLst>
                          </p:cTn>
                        </p:par>
                        <p:par>
                          <p:cTn id="46" fill="hold">
                            <p:stCondLst>
                              <p:cond delay="7000"/>
                            </p:stCondLst>
                            <p:childTnLst>
                              <p:par>
                                <p:cTn id="47" presetID="10" presetClass="entr" presetSubtype="0" fill="hold" grpId="0" nodeType="afterEffect">
                                  <p:stCondLst>
                                    <p:cond delay="0"/>
                                  </p:stCondLst>
                                  <p:childTnLst>
                                    <p:set>
                                      <p:cBhvr>
                                        <p:cTn id="48" dur="1" fill="hold">
                                          <p:stCondLst>
                                            <p:cond delay="0"/>
                                          </p:stCondLst>
                                        </p:cTn>
                                        <p:tgtEl>
                                          <p:spTgt spid="61451"/>
                                        </p:tgtEl>
                                        <p:attrNameLst>
                                          <p:attrName>style.visibility</p:attrName>
                                        </p:attrNameLst>
                                      </p:cBhvr>
                                      <p:to>
                                        <p:strVal val="visible"/>
                                      </p:to>
                                    </p:set>
                                    <p:animEffect transition="in" filter="fade">
                                      <p:cBhvr>
                                        <p:cTn id="49" dur="500"/>
                                        <p:tgtEl>
                                          <p:spTgt spid="61451"/>
                                        </p:tgtEl>
                                      </p:cBhvr>
                                    </p:animEffect>
                                  </p:childTnLst>
                                </p:cTn>
                              </p:par>
                            </p:childTnLst>
                          </p:cTn>
                        </p:par>
                        <p:par>
                          <p:cTn id="50" fill="hold">
                            <p:stCondLst>
                              <p:cond delay="7500"/>
                            </p:stCondLst>
                            <p:childTnLst>
                              <p:par>
                                <p:cTn id="51" presetID="10" presetClass="entr" presetSubtype="0" fill="hold" grpId="0" nodeType="afterEffect">
                                  <p:stCondLst>
                                    <p:cond delay="0"/>
                                  </p:stCondLst>
                                  <p:childTnLst>
                                    <p:set>
                                      <p:cBhvr>
                                        <p:cTn id="52" dur="1" fill="hold">
                                          <p:stCondLst>
                                            <p:cond delay="0"/>
                                          </p:stCondLst>
                                        </p:cTn>
                                        <p:tgtEl>
                                          <p:spTgt spid="61452"/>
                                        </p:tgtEl>
                                        <p:attrNameLst>
                                          <p:attrName>style.visibility</p:attrName>
                                        </p:attrNameLst>
                                      </p:cBhvr>
                                      <p:to>
                                        <p:strVal val="visible"/>
                                      </p:to>
                                    </p:set>
                                    <p:animEffect transition="in" filter="fade">
                                      <p:cBhvr>
                                        <p:cTn id="53" dur="500"/>
                                        <p:tgtEl>
                                          <p:spTgt spid="61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1" grpId="0"/>
      <p:bldP spid="61446" grpId="0"/>
      <p:bldP spid="61447" grpId="0"/>
      <p:bldP spid="61448" grpId="0"/>
      <p:bldP spid="61449" grpId="0"/>
      <p:bldP spid="61450" grpId="0"/>
      <p:bldP spid="61451" grpId="0"/>
      <p:bldP spid="61452" grpId="0"/>
      <p:bldP spid="61453" grpId="0"/>
      <p:bldP spid="61454" grpId="0" animBg="1"/>
      <p:bldP spid="6145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0" y="0"/>
            <a:ext cx="8783638" cy="1050925"/>
          </a:xfrm>
        </p:spPr>
        <p:txBody>
          <a:bodyPr/>
          <a:lstStyle/>
          <a:p>
            <a:pPr eaLnBrk="1" hangingPunct="1"/>
            <a:r>
              <a:rPr lang="hr-HR" sz="2800" smtClean="0">
                <a:solidFill>
                  <a:srgbClr val="3366FF"/>
                </a:solidFill>
                <a:latin typeface="Bookman Old Style" pitchFamily="18" charset="0"/>
              </a:rPr>
              <a:t>Search of collections - result</a:t>
            </a:r>
            <a:endParaRPr lang="en-US" sz="2800" smtClean="0">
              <a:solidFill>
                <a:srgbClr val="3366FF"/>
              </a:solidFill>
              <a:latin typeface="Bookman Old Style" pitchFamily="18" charset="0"/>
            </a:endParaRPr>
          </a:p>
        </p:txBody>
      </p:sp>
      <p:pic>
        <p:nvPicPr>
          <p:cNvPr id="63493" name="Picture 7"/>
          <p:cNvPicPr>
            <a:picLocks noGrp="1" noChangeAspect="1" noChangeArrowheads="1"/>
          </p:cNvPicPr>
          <p:nvPr>
            <p:ph type="body" idx="1"/>
          </p:nvPr>
        </p:nvPicPr>
        <p:blipFill>
          <a:blip r:embed="rId3" cstate="print"/>
          <a:srcRect/>
          <a:stretch>
            <a:fillRect/>
          </a:stretch>
        </p:blipFill>
        <p:spPr>
          <a:xfrm>
            <a:off x="900113" y="908050"/>
            <a:ext cx="7127875" cy="5584825"/>
          </a:xfrm>
          <a:effectLst>
            <a:outerShdw blurRad="292100" dist="139700" dir="2700000" algn="tl" rotWithShape="0">
              <a:srgbClr val="333333">
                <a:alpha val="65000"/>
              </a:srgbClr>
            </a:outerShdw>
          </a:effectLst>
        </p:spPr>
      </p:pic>
      <p:sp>
        <p:nvSpPr>
          <p:cNvPr id="63494" name="Oval 8"/>
          <p:cNvSpPr>
            <a:spLocks noChangeArrowheads="1"/>
          </p:cNvSpPr>
          <p:nvPr/>
        </p:nvSpPr>
        <p:spPr bwMode="auto">
          <a:xfrm>
            <a:off x="1042988" y="4149725"/>
            <a:ext cx="1993900" cy="431800"/>
          </a:xfrm>
          <a:prstGeom prst="ellipse">
            <a:avLst/>
          </a:prstGeom>
          <a:noFill/>
          <a:ln w="28575">
            <a:solidFill>
              <a:srgbClr val="FF0000"/>
            </a:solidFill>
            <a:round/>
            <a:headEnd/>
            <a:tailEnd/>
          </a:ln>
        </p:spPr>
        <p:txBody>
          <a:bodyPr wrap="none" anchor="ctr"/>
          <a:lstStyle/>
          <a:p>
            <a:endParaRPr lang="en-US"/>
          </a:p>
        </p:txBody>
      </p:sp>
      <p:sp>
        <p:nvSpPr>
          <p:cNvPr id="63495" name="Oval 9"/>
          <p:cNvSpPr>
            <a:spLocks noChangeArrowheads="1"/>
          </p:cNvSpPr>
          <p:nvPr/>
        </p:nvSpPr>
        <p:spPr bwMode="auto">
          <a:xfrm>
            <a:off x="1116013" y="5013325"/>
            <a:ext cx="1993900" cy="431800"/>
          </a:xfrm>
          <a:prstGeom prst="ellipse">
            <a:avLst/>
          </a:prstGeom>
          <a:noFill/>
          <a:ln w="28575">
            <a:solidFill>
              <a:srgbClr val="FF0000"/>
            </a:solidFill>
            <a:round/>
            <a:headEnd/>
            <a:tailEnd/>
          </a:ln>
        </p:spPr>
        <p:txBody>
          <a:bodyPr wrap="none" anchor="ctr"/>
          <a:lstStyle/>
          <a:p>
            <a:endParaRPr lang="en-US"/>
          </a:p>
        </p:txBody>
      </p:sp>
      <p:sp>
        <p:nvSpPr>
          <p:cNvPr id="63496" name="Line 11"/>
          <p:cNvSpPr>
            <a:spLocks noChangeShapeType="1"/>
          </p:cNvSpPr>
          <p:nvPr/>
        </p:nvSpPr>
        <p:spPr bwMode="auto">
          <a:xfrm>
            <a:off x="5003800" y="3141663"/>
            <a:ext cx="720725" cy="0"/>
          </a:xfrm>
          <a:prstGeom prst="line">
            <a:avLst/>
          </a:prstGeom>
          <a:noFill/>
          <a:ln w="9525">
            <a:solidFill>
              <a:srgbClr val="920000"/>
            </a:solidFill>
            <a:round/>
            <a:headEnd/>
            <a:tailEnd type="triangle" w="med" len="med"/>
          </a:ln>
        </p:spPr>
        <p:txBody>
          <a:bodyPr/>
          <a:lstStyle/>
          <a:p>
            <a:endParaRPr lang="en-US"/>
          </a:p>
        </p:txBody>
      </p:sp>
      <p:sp>
        <p:nvSpPr>
          <p:cNvPr id="63497" name="Line 12"/>
          <p:cNvSpPr>
            <a:spLocks noChangeShapeType="1"/>
          </p:cNvSpPr>
          <p:nvPr/>
        </p:nvSpPr>
        <p:spPr bwMode="auto">
          <a:xfrm>
            <a:off x="4572000" y="2852738"/>
            <a:ext cx="863600" cy="0"/>
          </a:xfrm>
          <a:prstGeom prst="line">
            <a:avLst/>
          </a:prstGeom>
          <a:noFill/>
          <a:ln w="9525">
            <a:solidFill>
              <a:srgbClr val="920000"/>
            </a:solidFill>
            <a:round/>
            <a:headEnd/>
            <a:tailEnd type="triangle" w="med" len="med"/>
          </a:ln>
        </p:spPr>
        <p:txBody>
          <a:bodyPr/>
          <a:lstStyle/>
          <a:p>
            <a:endParaRPr lang="en-US"/>
          </a:p>
        </p:txBody>
      </p:sp>
      <p:sp>
        <p:nvSpPr>
          <p:cNvPr id="63498" name="Text Box 13"/>
          <p:cNvSpPr txBox="1">
            <a:spLocks noChangeArrowheads="1"/>
          </p:cNvSpPr>
          <p:nvPr/>
        </p:nvSpPr>
        <p:spPr bwMode="auto">
          <a:xfrm>
            <a:off x="5559425" y="2708275"/>
            <a:ext cx="3441700" cy="339725"/>
          </a:xfrm>
          <a:prstGeom prst="rect">
            <a:avLst/>
          </a:prstGeom>
          <a:noFill/>
          <a:ln w="9525">
            <a:noFill/>
            <a:miter lim="800000"/>
            <a:headEnd/>
            <a:tailEnd/>
          </a:ln>
        </p:spPr>
        <p:txBody>
          <a:bodyPr wrap="none">
            <a:spAutoFit/>
          </a:bodyPr>
          <a:lstStyle/>
          <a:p>
            <a:r>
              <a:rPr lang="hr-HR" sz="1600">
                <a:solidFill>
                  <a:srgbClr val="920000"/>
                </a:solidFill>
                <a:latin typeface="Bookman Old Style" pitchFamily="18" charset="0"/>
              </a:rPr>
              <a:t>Link to the Museum profile page</a:t>
            </a:r>
          </a:p>
        </p:txBody>
      </p:sp>
      <p:sp>
        <p:nvSpPr>
          <p:cNvPr id="63499" name="Text Box 14"/>
          <p:cNvSpPr txBox="1">
            <a:spLocks noChangeArrowheads="1"/>
          </p:cNvSpPr>
          <p:nvPr/>
        </p:nvSpPr>
        <p:spPr bwMode="auto">
          <a:xfrm>
            <a:off x="5851525" y="2997200"/>
            <a:ext cx="2824163" cy="338138"/>
          </a:xfrm>
          <a:prstGeom prst="rect">
            <a:avLst/>
          </a:prstGeom>
          <a:noFill/>
          <a:ln w="9525">
            <a:noFill/>
            <a:miter lim="800000"/>
            <a:headEnd/>
            <a:tailEnd/>
          </a:ln>
        </p:spPr>
        <p:txBody>
          <a:bodyPr wrap="none">
            <a:spAutoFit/>
          </a:bodyPr>
          <a:lstStyle/>
          <a:p>
            <a:r>
              <a:rPr lang="hr-HR" sz="1600">
                <a:solidFill>
                  <a:srgbClr val="920000"/>
                </a:solidFill>
                <a:latin typeface="Bookman Old Style" pitchFamily="18" charset="0"/>
              </a:rPr>
              <a:t>Link to the collection page</a:t>
            </a:r>
          </a:p>
        </p:txBody>
      </p:sp>
      <p:pic>
        <p:nvPicPr>
          <p:cNvPr id="12" name="Picture 11" descr="header_text_HVM_hr"/>
          <p:cNvPicPr>
            <a:picLocks noChangeAspect="1" noChangeArrowheads="1"/>
          </p:cNvPicPr>
          <p:nvPr/>
        </p:nvPicPr>
        <p:blipFill>
          <a:blip r:embed="rId4" cstate="print"/>
          <a:srcRect/>
          <a:stretch>
            <a:fillRect/>
          </a:stretch>
        </p:blipFill>
        <p:spPr bwMode="auto">
          <a:xfrm>
            <a:off x="8460432" y="-4875"/>
            <a:ext cx="683568" cy="769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489"/>
                                        </p:tgtEl>
                                        <p:attrNameLst>
                                          <p:attrName>style.visibility</p:attrName>
                                        </p:attrNameLst>
                                      </p:cBhvr>
                                      <p:to>
                                        <p:strVal val="visible"/>
                                      </p:to>
                                    </p:set>
                                    <p:animEffect transition="in" filter="fade">
                                      <p:cBhvr>
                                        <p:cTn id="7" dur="1000"/>
                                        <p:tgtEl>
                                          <p:spTgt spid="6348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3493"/>
                                        </p:tgtEl>
                                        <p:attrNameLst>
                                          <p:attrName>style.visibility</p:attrName>
                                        </p:attrNameLst>
                                      </p:cBhvr>
                                      <p:to>
                                        <p:strVal val="visible"/>
                                      </p:to>
                                    </p:set>
                                    <p:animEffect transition="in" filter="fade">
                                      <p:cBhvr>
                                        <p:cTn id="11" dur="1000"/>
                                        <p:tgtEl>
                                          <p:spTgt spid="63493"/>
                                        </p:tgtEl>
                                      </p:cBhvr>
                                    </p:animEffect>
                                  </p:childTnLst>
                                </p:cTn>
                              </p:par>
                            </p:childTnLst>
                          </p:cTn>
                        </p:par>
                        <p:par>
                          <p:cTn id="12" fill="hold">
                            <p:stCondLst>
                              <p:cond delay="2000"/>
                            </p:stCondLst>
                            <p:childTnLst>
                              <p:par>
                                <p:cTn id="13" presetID="53" presetClass="entr" presetSubtype="0" fill="hold" grpId="0" nodeType="afterEffect">
                                  <p:stCondLst>
                                    <p:cond delay="0"/>
                                  </p:stCondLst>
                                  <p:childTnLst>
                                    <p:set>
                                      <p:cBhvr>
                                        <p:cTn id="14" dur="1" fill="hold">
                                          <p:stCondLst>
                                            <p:cond delay="0"/>
                                          </p:stCondLst>
                                        </p:cTn>
                                        <p:tgtEl>
                                          <p:spTgt spid="63494"/>
                                        </p:tgtEl>
                                        <p:attrNameLst>
                                          <p:attrName>style.visibility</p:attrName>
                                        </p:attrNameLst>
                                      </p:cBhvr>
                                      <p:to>
                                        <p:strVal val="visible"/>
                                      </p:to>
                                    </p:set>
                                    <p:anim calcmode="lin" valueType="num">
                                      <p:cBhvr>
                                        <p:cTn id="15" dur="1000" fill="hold"/>
                                        <p:tgtEl>
                                          <p:spTgt spid="63494"/>
                                        </p:tgtEl>
                                        <p:attrNameLst>
                                          <p:attrName>ppt_w</p:attrName>
                                        </p:attrNameLst>
                                      </p:cBhvr>
                                      <p:tavLst>
                                        <p:tav tm="0">
                                          <p:val>
                                            <p:fltVal val="0"/>
                                          </p:val>
                                        </p:tav>
                                        <p:tav tm="100000">
                                          <p:val>
                                            <p:strVal val="#ppt_w"/>
                                          </p:val>
                                        </p:tav>
                                      </p:tavLst>
                                    </p:anim>
                                    <p:anim calcmode="lin" valueType="num">
                                      <p:cBhvr>
                                        <p:cTn id="16" dur="1000" fill="hold"/>
                                        <p:tgtEl>
                                          <p:spTgt spid="63494"/>
                                        </p:tgtEl>
                                        <p:attrNameLst>
                                          <p:attrName>ppt_h</p:attrName>
                                        </p:attrNameLst>
                                      </p:cBhvr>
                                      <p:tavLst>
                                        <p:tav tm="0">
                                          <p:val>
                                            <p:fltVal val="0"/>
                                          </p:val>
                                        </p:tav>
                                        <p:tav tm="100000">
                                          <p:val>
                                            <p:strVal val="#ppt_h"/>
                                          </p:val>
                                        </p:tav>
                                      </p:tavLst>
                                    </p:anim>
                                    <p:animEffect transition="in" filter="fade">
                                      <p:cBhvr>
                                        <p:cTn id="17" dur="1000"/>
                                        <p:tgtEl>
                                          <p:spTgt spid="63494"/>
                                        </p:tgtEl>
                                      </p:cBhvr>
                                    </p:animEffect>
                                  </p:childTnLst>
                                </p:cTn>
                              </p:par>
                            </p:childTnLst>
                          </p:cTn>
                        </p:par>
                        <p:par>
                          <p:cTn id="18" fill="hold">
                            <p:stCondLst>
                              <p:cond delay="3000"/>
                            </p:stCondLst>
                            <p:childTnLst>
                              <p:par>
                                <p:cTn id="19" presetID="53" presetClass="entr" presetSubtype="0" fill="hold" grpId="0" nodeType="afterEffect">
                                  <p:stCondLst>
                                    <p:cond delay="0"/>
                                  </p:stCondLst>
                                  <p:childTnLst>
                                    <p:set>
                                      <p:cBhvr>
                                        <p:cTn id="20" dur="1" fill="hold">
                                          <p:stCondLst>
                                            <p:cond delay="0"/>
                                          </p:stCondLst>
                                        </p:cTn>
                                        <p:tgtEl>
                                          <p:spTgt spid="63495"/>
                                        </p:tgtEl>
                                        <p:attrNameLst>
                                          <p:attrName>style.visibility</p:attrName>
                                        </p:attrNameLst>
                                      </p:cBhvr>
                                      <p:to>
                                        <p:strVal val="visible"/>
                                      </p:to>
                                    </p:set>
                                    <p:anim calcmode="lin" valueType="num">
                                      <p:cBhvr>
                                        <p:cTn id="21" dur="1000" fill="hold"/>
                                        <p:tgtEl>
                                          <p:spTgt spid="63495"/>
                                        </p:tgtEl>
                                        <p:attrNameLst>
                                          <p:attrName>ppt_w</p:attrName>
                                        </p:attrNameLst>
                                      </p:cBhvr>
                                      <p:tavLst>
                                        <p:tav tm="0">
                                          <p:val>
                                            <p:fltVal val="0"/>
                                          </p:val>
                                        </p:tav>
                                        <p:tav tm="100000">
                                          <p:val>
                                            <p:strVal val="#ppt_w"/>
                                          </p:val>
                                        </p:tav>
                                      </p:tavLst>
                                    </p:anim>
                                    <p:anim calcmode="lin" valueType="num">
                                      <p:cBhvr>
                                        <p:cTn id="22" dur="1000" fill="hold"/>
                                        <p:tgtEl>
                                          <p:spTgt spid="63495"/>
                                        </p:tgtEl>
                                        <p:attrNameLst>
                                          <p:attrName>ppt_h</p:attrName>
                                        </p:attrNameLst>
                                      </p:cBhvr>
                                      <p:tavLst>
                                        <p:tav tm="0">
                                          <p:val>
                                            <p:fltVal val="0"/>
                                          </p:val>
                                        </p:tav>
                                        <p:tav tm="100000">
                                          <p:val>
                                            <p:strVal val="#ppt_h"/>
                                          </p:val>
                                        </p:tav>
                                      </p:tavLst>
                                    </p:anim>
                                    <p:animEffect transition="in" filter="fade">
                                      <p:cBhvr>
                                        <p:cTn id="23" dur="1000"/>
                                        <p:tgtEl>
                                          <p:spTgt spid="63495"/>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63497"/>
                                        </p:tgtEl>
                                        <p:attrNameLst>
                                          <p:attrName>style.visibility</p:attrName>
                                        </p:attrNameLst>
                                      </p:cBhvr>
                                      <p:to>
                                        <p:strVal val="visible"/>
                                      </p:to>
                                    </p:set>
                                    <p:animEffect transition="in" filter="wipe(left)">
                                      <p:cBhvr>
                                        <p:cTn id="27" dur="1000"/>
                                        <p:tgtEl>
                                          <p:spTgt spid="63497"/>
                                        </p:tgtEl>
                                      </p:cBhvr>
                                    </p:animEffect>
                                  </p:childTnLst>
                                </p:cTn>
                              </p:par>
                            </p:childTnLst>
                          </p:cTn>
                        </p:par>
                        <p:par>
                          <p:cTn id="28" fill="hold">
                            <p:stCondLst>
                              <p:cond delay="5000"/>
                            </p:stCondLst>
                            <p:childTnLst>
                              <p:par>
                                <p:cTn id="29" presetID="10" presetClass="entr" presetSubtype="0" fill="hold" grpId="0" nodeType="afterEffect">
                                  <p:stCondLst>
                                    <p:cond delay="0"/>
                                  </p:stCondLst>
                                  <p:childTnLst>
                                    <p:set>
                                      <p:cBhvr>
                                        <p:cTn id="30" dur="1" fill="hold">
                                          <p:stCondLst>
                                            <p:cond delay="0"/>
                                          </p:stCondLst>
                                        </p:cTn>
                                        <p:tgtEl>
                                          <p:spTgt spid="63498"/>
                                        </p:tgtEl>
                                        <p:attrNameLst>
                                          <p:attrName>style.visibility</p:attrName>
                                        </p:attrNameLst>
                                      </p:cBhvr>
                                      <p:to>
                                        <p:strVal val="visible"/>
                                      </p:to>
                                    </p:set>
                                    <p:animEffect transition="in" filter="fade">
                                      <p:cBhvr>
                                        <p:cTn id="31" dur="1000"/>
                                        <p:tgtEl>
                                          <p:spTgt spid="63498"/>
                                        </p:tgtEl>
                                      </p:cBhvr>
                                    </p:animEffect>
                                  </p:childTnLst>
                                </p:cTn>
                              </p:par>
                            </p:childTnLst>
                          </p:cTn>
                        </p:par>
                        <p:par>
                          <p:cTn id="32" fill="hold">
                            <p:stCondLst>
                              <p:cond delay="6000"/>
                            </p:stCondLst>
                            <p:childTnLst>
                              <p:par>
                                <p:cTn id="33" presetID="22" presetClass="entr" presetSubtype="8" fill="hold" grpId="0" nodeType="afterEffect">
                                  <p:stCondLst>
                                    <p:cond delay="0"/>
                                  </p:stCondLst>
                                  <p:childTnLst>
                                    <p:set>
                                      <p:cBhvr>
                                        <p:cTn id="34" dur="1" fill="hold">
                                          <p:stCondLst>
                                            <p:cond delay="0"/>
                                          </p:stCondLst>
                                        </p:cTn>
                                        <p:tgtEl>
                                          <p:spTgt spid="63496"/>
                                        </p:tgtEl>
                                        <p:attrNameLst>
                                          <p:attrName>style.visibility</p:attrName>
                                        </p:attrNameLst>
                                      </p:cBhvr>
                                      <p:to>
                                        <p:strVal val="visible"/>
                                      </p:to>
                                    </p:set>
                                    <p:animEffect transition="in" filter="wipe(left)">
                                      <p:cBhvr>
                                        <p:cTn id="35" dur="1000"/>
                                        <p:tgtEl>
                                          <p:spTgt spid="63496"/>
                                        </p:tgtEl>
                                      </p:cBhvr>
                                    </p:animEffect>
                                  </p:childTnLst>
                                </p:cTn>
                              </p:par>
                            </p:childTnLst>
                          </p:cTn>
                        </p:par>
                        <p:par>
                          <p:cTn id="36" fill="hold">
                            <p:stCondLst>
                              <p:cond delay="7000"/>
                            </p:stCondLst>
                            <p:childTnLst>
                              <p:par>
                                <p:cTn id="37" presetID="10" presetClass="entr" presetSubtype="0" fill="hold" grpId="0" nodeType="afterEffect">
                                  <p:stCondLst>
                                    <p:cond delay="0"/>
                                  </p:stCondLst>
                                  <p:childTnLst>
                                    <p:set>
                                      <p:cBhvr>
                                        <p:cTn id="38" dur="1" fill="hold">
                                          <p:stCondLst>
                                            <p:cond delay="0"/>
                                          </p:stCondLst>
                                        </p:cTn>
                                        <p:tgtEl>
                                          <p:spTgt spid="63499"/>
                                        </p:tgtEl>
                                        <p:attrNameLst>
                                          <p:attrName>style.visibility</p:attrName>
                                        </p:attrNameLst>
                                      </p:cBhvr>
                                      <p:to>
                                        <p:strVal val="visible"/>
                                      </p:to>
                                    </p:set>
                                    <p:animEffect transition="in" filter="fade">
                                      <p:cBhvr>
                                        <p:cTn id="39" dur="1000"/>
                                        <p:tgtEl>
                                          <p:spTgt spid="63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9" grpId="0"/>
      <p:bldP spid="63494" grpId="0" animBg="1"/>
      <p:bldP spid="63495" grpId="0" animBg="1"/>
      <p:bldP spid="63496" grpId="0" animBg="1"/>
      <p:bldP spid="63497" grpId="0" animBg="1"/>
      <p:bldP spid="63498" grpId="0"/>
      <p:bldP spid="6349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0" y="0"/>
            <a:ext cx="8783638" cy="1050925"/>
          </a:xfrm>
        </p:spPr>
        <p:txBody>
          <a:bodyPr/>
          <a:lstStyle/>
          <a:p>
            <a:pPr eaLnBrk="1" hangingPunct="1"/>
            <a:r>
              <a:rPr lang="hr-HR" sz="2800" smtClean="0">
                <a:solidFill>
                  <a:srgbClr val="3366FF"/>
                </a:solidFill>
                <a:latin typeface="Bookman Old Style" pitchFamily="18" charset="0"/>
              </a:rPr>
              <a:t>Digital collections - selection</a:t>
            </a:r>
            <a:endParaRPr lang="en-US" sz="2800" smtClean="0">
              <a:solidFill>
                <a:srgbClr val="3366FF"/>
              </a:solidFill>
              <a:latin typeface="Bookman Old Style" pitchFamily="18" charset="0"/>
            </a:endParaRPr>
          </a:p>
        </p:txBody>
      </p:sp>
      <p:pic>
        <p:nvPicPr>
          <p:cNvPr id="65541" name="Picture 7"/>
          <p:cNvPicPr>
            <a:picLocks noGrp="1" noChangeAspect="1" noChangeArrowheads="1"/>
          </p:cNvPicPr>
          <p:nvPr>
            <p:ph type="body" idx="1"/>
          </p:nvPr>
        </p:nvPicPr>
        <p:blipFill>
          <a:blip r:embed="rId3" cstate="print"/>
          <a:srcRect/>
          <a:stretch>
            <a:fillRect/>
          </a:stretch>
        </p:blipFill>
        <p:spPr>
          <a:xfrm>
            <a:off x="755650" y="908050"/>
            <a:ext cx="6697663" cy="5529263"/>
          </a:xfrm>
          <a:effectLst>
            <a:outerShdw blurRad="292100" dist="139700" dir="2700000" algn="tl" rotWithShape="0">
              <a:srgbClr val="333333">
                <a:alpha val="65000"/>
              </a:srgbClr>
            </a:outerShdw>
          </a:effectLst>
        </p:spPr>
      </p:pic>
      <p:sp>
        <p:nvSpPr>
          <p:cNvPr id="65542" name="Text Box 8"/>
          <p:cNvSpPr txBox="1">
            <a:spLocks noChangeArrowheads="1"/>
          </p:cNvSpPr>
          <p:nvPr/>
        </p:nvSpPr>
        <p:spPr bwMode="auto">
          <a:xfrm>
            <a:off x="6084888" y="1936750"/>
            <a:ext cx="3336925" cy="1200150"/>
          </a:xfrm>
          <a:prstGeom prst="rect">
            <a:avLst/>
          </a:prstGeom>
          <a:noFill/>
          <a:ln w="9525">
            <a:noFill/>
            <a:miter lim="800000"/>
            <a:headEnd/>
            <a:tailEnd/>
          </a:ln>
        </p:spPr>
        <p:txBody>
          <a:bodyPr>
            <a:spAutoFit/>
          </a:bodyPr>
          <a:lstStyle/>
          <a:p>
            <a:r>
              <a:rPr lang="hr-HR">
                <a:solidFill>
                  <a:srgbClr val="920000"/>
                </a:solidFill>
                <a:latin typeface="Bookman Old Style" pitchFamily="18" charset="0"/>
              </a:rPr>
              <a:t>Criteria: projects of </a:t>
            </a:r>
          </a:p>
          <a:p>
            <a:r>
              <a:rPr lang="hr-HR">
                <a:solidFill>
                  <a:srgbClr val="920000"/>
                </a:solidFill>
                <a:latin typeface="Bookman Old Style" pitchFamily="18" charset="0"/>
              </a:rPr>
              <a:t>systematic online </a:t>
            </a:r>
          </a:p>
          <a:p>
            <a:r>
              <a:rPr lang="hr-HR">
                <a:solidFill>
                  <a:srgbClr val="920000"/>
                </a:solidFill>
                <a:latin typeface="Bookman Old Style" pitchFamily="18" charset="0"/>
              </a:rPr>
              <a:t>presentation of digitised</a:t>
            </a:r>
          </a:p>
          <a:p>
            <a:r>
              <a:rPr lang="hr-HR">
                <a:solidFill>
                  <a:srgbClr val="920000"/>
                </a:solidFill>
                <a:latin typeface="Bookman Old Style" pitchFamily="18" charset="0"/>
              </a:rPr>
              <a:t>collections</a:t>
            </a:r>
          </a:p>
        </p:txBody>
      </p:sp>
      <p:pic>
        <p:nvPicPr>
          <p:cNvPr id="7" name="Picture 6" descr="header_text_HVM_hr"/>
          <p:cNvPicPr>
            <a:picLocks noChangeAspect="1" noChangeArrowheads="1"/>
          </p:cNvPicPr>
          <p:nvPr/>
        </p:nvPicPr>
        <p:blipFill>
          <a:blip r:embed="rId4" cstate="print"/>
          <a:srcRect/>
          <a:stretch>
            <a:fillRect/>
          </a:stretch>
        </p:blipFill>
        <p:spPr bwMode="auto">
          <a:xfrm>
            <a:off x="8460432" y="-4875"/>
            <a:ext cx="683568" cy="769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537"/>
                                        </p:tgtEl>
                                        <p:attrNameLst>
                                          <p:attrName>style.visibility</p:attrName>
                                        </p:attrNameLst>
                                      </p:cBhvr>
                                      <p:to>
                                        <p:strVal val="visible"/>
                                      </p:to>
                                    </p:set>
                                    <p:animEffect transition="in" filter="fade">
                                      <p:cBhvr>
                                        <p:cTn id="7" dur="1000"/>
                                        <p:tgtEl>
                                          <p:spTgt spid="6553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5541"/>
                                        </p:tgtEl>
                                        <p:attrNameLst>
                                          <p:attrName>style.visibility</p:attrName>
                                        </p:attrNameLst>
                                      </p:cBhvr>
                                      <p:to>
                                        <p:strVal val="visible"/>
                                      </p:to>
                                    </p:set>
                                    <p:animEffect transition="in" filter="fade">
                                      <p:cBhvr>
                                        <p:cTn id="11" dur="1000"/>
                                        <p:tgtEl>
                                          <p:spTgt spid="65541"/>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5542"/>
                                        </p:tgtEl>
                                        <p:attrNameLst>
                                          <p:attrName>style.visibility</p:attrName>
                                        </p:attrNameLst>
                                      </p:cBhvr>
                                      <p:to>
                                        <p:strVal val="visible"/>
                                      </p:to>
                                    </p:set>
                                    <p:animEffect transition="in" filter="fade">
                                      <p:cBhvr>
                                        <p:cTn id="15" dur="1000"/>
                                        <p:tgtEl>
                                          <p:spTgt spid="65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7" grpId="0"/>
      <p:bldP spid="6554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7"/>
          <p:cNvPicPr>
            <a:picLocks noGrp="1" noChangeAspect="1" noChangeArrowheads="1"/>
          </p:cNvPicPr>
          <p:nvPr>
            <p:ph type="body" idx="1"/>
          </p:nvPr>
        </p:nvPicPr>
        <p:blipFill>
          <a:blip r:embed="rId3" cstate="print"/>
          <a:srcRect/>
          <a:stretch>
            <a:fillRect/>
          </a:stretch>
        </p:blipFill>
        <p:spPr>
          <a:xfrm>
            <a:off x="827088" y="1052513"/>
            <a:ext cx="6840537" cy="5399087"/>
          </a:xfrm>
          <a:effectLst>
            <a:outerShdw blurRad="292100" dist="139700" dir="2700000" algn="tl" rotWithShape="0">
              <a:srgbClr val="333333">
                <a:alpha val="65000"/>
              </a:srgbClr>
            </a:outerShdw>
          </a:effectLst>
        </p:spPr>
      </p:pic>
      <p:sp>
        <p:nvSpPr>
          <p:cNvPr id="67589" name="Text Box 8"/>
          <p:cNvSpPr txBox="1">
            <a:spLocks noChangeArrowheads="1"/>
          </p:cNvSpPr>
          <p:nvPr/>
        </p:nvSpPr>
        <p:spPr bwMode="auto">
          <a:xfrm>
            <a:off x="0" y="0"/>
            <a:ext cx="8783638" cy="1050925"/>
          </a:xfrm>
          <a:prstGeom prst="rect">
            <a:avLst/>
          </a:prstGeom>
          <a:noFill/>
          <a:ln w="9525">
            <a:noFill/>
            <a:miter lim="800000"/>
            <a:headEnd/>
            <a:tailEnd/>
          </a:ln>
        </p:spPr>
        <p:txBody>
          <a:bodyPr>
            <a:spAutoFit/>
          </a:bodyPr>
          <a:lstStyle/>
          <a:p>
            <a:pPr algn="ctr"/>
            <a:r>
              <a:rPr lang="hr-HR" sz="2800">
                <a:solidFill>
                  <a:srgbClr val="00CCFF"/>
                </a:solidFill>
                <a:latin typeface="Bookman Old Style" pitchFamily="18" charset="0"/>
              </a:rPr>
              <a:t>Catalogue of museum objects - search</a:t>
            </a:r>
          </a:p>
        </p:txBody>
      </p:sp>
      <p:sp>
        <p:nvSpPr>
          <p:cNvPr id="67590" name="Text Box 9"/>
          <p:cNvSpPr txBox="1">
            <a:spLocks noChangeArrowheads="1"/>
          </p:cNvSpPr>
          <p:nvPr/>
        </p:nvSpPr>
        <p:spPr bwMode="auto">
          <a:xfrm>
            <a:off x="6334125" y="1989138"/>
            <a:ext cx="2809875" cy="641350"/>
          </a:xfrm>
          <a:prstGeom prst="rect">
            <a:avLst/>
          </a:prstGeom>
          <a:noFill/>
          <a:ln w="9525">
            <a:noFill/>
            <a:miter lim="800000"/>
            <a:headEnd/>
            <a:tailEnd/>
          </a:ln>
        </p:spPr>
        <p:txBody>
          <a:bodyPr>
            <a:spAutoFit/>
          </a:bodyPr>
          <a:lstStyle/>
          <a:p>
            <a:r>
              <a:rPr lang="hr-HR">
                <a:solidFill>
                  <a:srgbClr val="920000"/>
                </a:solidFill>
                <a:latin typeface="Bookman Old Style" pitchFamily="18" charset="0"/>
              </a:rPr>
              <a:t>Selection of Object ID categories</a:t>
            </a:r>
            <a:endParaRPr lang="en-US">
              <a:solidFill>
                <a:srgbClr val="920000"/>
              </a:solidFill>
              <a:latin typeface="Bookman Old Style" pitchFamily="18" charset="0"/>
            </a:endParaRPr>
          </a:p>
        </p:txBody>
      </p:sp>
      <p:pic>
        <p:nvPicPr>
          <p:cNvPr id="7" name="Picture 6" descr="header_text_HVM_hr"/>
          <p:cNvPicPr>
            <a:picLocks noChangeAspect="1" noChangeArrowheads="1"/>
          </p:cNvPicPr>
          <p:nvPr/>
        </p:nvPicPr>
        <p:blipFill>
          <a:blip r:embed="rId4" cstate="print"/>
          <a:srcRect/>
          <a:stretch>
            <a:fillRect/>
          </a:stretch>
        </p:blipFill>
        <p:spPr bwMode="auto">
          <a:xfrm>
            <a:off x="8460432" y="-4875"/>
            <a:ext cx="683568" cy="769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589"/>
                                        </p:tgtEl>
                                        <p:attrNameLst>
                                          <p:attrName>style.visibility</p:attrName>
                                        </p:attrNameLst>
                                      </p:cBhvr>
                                      <p:to>
                                        <p:strVal val="visible"/>
                                      </p:to>
                                    </p:set>
                                    <p:animEffect transition="in" filter="fade">
                                      <p:cBhvr>
                                        <p:cTn id="7" dur="1000"/>
                                        <p:tgtEl>
                                          <p:spTgt spid="6758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7588"/>
                                        </p:tgtEl>
                                        <p:attrNameLst>
                                          <p:attrName>style.visibility</p:attrName>
                                        </p:attrNameLst>
                                      </p:cBhvr>
                                      <p:to>
                                        <p:strVal val="visible"/>
                                      </p:to>
                                    </p:set>
                                    <p:animEffect transition="in" filter="fade">
                                      <p:cBhvr>
                                        <p:cTn id="11" dur="1000"/>
                                        <p:tgtEl>
                                          <p:spTgt spid="67588"/>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7590"/>
                                        </p:tgtEl>
                                        <p:attrNameLst>
                                          <p:attrName>style.visibility</p:attrName>
                                        </p:attrNameLst>
                                      </p:cBhvr>
                                      <p:to>
                                        <p:strVal val="visible"/>
                                      </p:to>
                                    </p:set>
                                    <p:animEffect transition="in" filter="fade">
                                      <p:cBhvr>
                                        <p:cTn id="15" dur="1000"/>
                                        <p:tgtEl>
                                          <p:spTgt spid="67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p:bldP spid="6759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7"/>
          <p:cNvSpPr>
            <a:spLocks noChangeArrowheads="1"/>
          </p:cNvSpPr>
          <p:nvPr/>
        </p:nvSpPr>
        <p:spPr bwMode="auto">
          <a:xfrm>
            <a:off x="0" y="0"/>
            <a:ext cx="8783638" cy="1050925"/>
          </a:xfrm>
          <a:prstGeom prst="rect">
            <a:avLst/>
          </a:prstGeom>
          <a:noFill/>
          <a:ln w="9525">
            <a:noFill/>
            <a:miter lim="800000"/>
            <a:headEnd/>
            <a:tailEnd/>
          </a:ln>
        </p:spPr>
        <p:txBody>
          <a:bodyPr>
            <a:spAutoFit/>
          </a:bodyPr>
          <a:lstStyle/>
          <a:p>
            <a:pPr algn="ctr"/>
            <a:r>
              <a:rPr lang="hr-HR" sz="2800">
                <a:solidFill>
                  <a:srgbClr val="00CCFF"/>
                </a:solidFill>
                <a:latin typeface="Bookman Old Style" pitchFamily="18" charset="0"/>
              </a:rPr>
              <a:t>Catalogue of museum objects – search result</a:t>
            </a:r>
          </a:p>
        </p:txBody>
      </p:sp>
      <p:pic>
        <p:nvPicPr>
          <p:cNvPr id="69637" name="Picture 11"/>
          <p:cNvPicPr>
            <a:picLocks noGrp="1" noChangeAspect="1" noChangeArrowheads="1"/>
          </p:cNvPicPr>
          <p:nvPr>
            <p:ph type="body" idx="1"/>
          </p:nvPr>
        </p:nvPicPr>
        <p:blipFill>
          <a:blip r:embed="rId3" cstate="print"/>
          <a:srcRect/>
          <a:stretch>
            <a:fillRect/>
          </a:stretch>
        </p:blipFill>
        <p:spPr>
          <a:xfrm>
            <a:off x="1042988" y="981075"/>
            <a:ext cx="6624637" cy="5416550"/>
          </a:xfrm>
          <a:effectLst>
            <a:outerShdw blurRad="292100" dist="139700" dir="2700000" algn="tl" rotWithShape="0">
              <a:srgbClr val="333333">
                <a:alpha val="65000"/>
              </a:srgbClr>
            </a:outerShdw>
          </a:effectLst>
        </p:spPr>
      </p:pic>
      <p:sp>
        <p:nvSpPr>
          <p:cNvPr id="69638" name="Oval 12"/>
          <p:cNvSpPr>
            <a:spLocks noChangeArrowheads="1"/>
          </p:cNvSpPr>
          <p:nvPr/>
        </p:nvSpPr>
        <p:spPr bwMode="auto">
          <a:xfrm>
            <a:off x="1187450" y="4508500"/>
            <a:ext cx="2016125" cy="792163"/>
          </a:xfrm>
          <a:prstGeom prst="ellipse">
            <a:avLst/>
          </a:prstGeom>
          <a:noFill/>
          <a:ln w="28575">
            <a:solidFill>
              <a:srgbClr val="FF0000"/>
            </a:solidFill>
            <a:round/>
            <a:headEnd/>
            <a:tailEnd/>
          </a:ln>
        </p:spPr>
        <p:txBody>
          <a:bodyPr wrap="none" anchor="ctr"/>
          <a:lstStyle/>
          <a:p>
            <a:endParaRPr lang="en-US"/>
          </a:p>
        </p:txBody>
      </p:sp>
      <p:sp>
        <p:nvSpPr>
          <p:cNvPr id="69639" name="Text Box 13"/>
          <p:cNvSpPr txBox="1">
            <a:spLocks noChangeArrowheads="1"/>
          </p:cNvSpPr>
          <p:nvPr/>
        </p:nvSpPr>
        <p:spPr bwMode="auto">
          <a:xfrm>
            <a:off x="6443663" y="5084763"/>
            <a:ext cx="2617787" cy="923925"/>
          </a:xfrm>
          <a:prstGeom prst="rect">
            <a:avLst/>
          </a:prstGeom>
          <a:noFill/>
          <a:ln w="9525">
            <a:noFill/>
            <a:miter lim="800000"/>
            <a:headEnd/>
            <a:tailEnd/>
          </a:ln>
        </p:spPr>
        <p:txBody>
          <a:bodyPr wrap="none">
            <a:spAutoFit/>
          </a:bodyPr>
          <a:lstStyle/>
          <a:p>
            <a:r>
              <a:rPr lang="hr-HR">
                <a:solidFill>
                  <a:srgbClr val="920000"/>
                </a:solidFill>
                <a:latin typeface="Bookman Old Style" pitchFamily="18" charset="0"/>
              </a:rPr>
              <a:t>e.g. result: search by </a:t>
            </a:r>
          </a:p>
          <a:p>
            <a:r>
              <a:rPr lang="hr-HR">
                <a:solidFill>
                  <a:srgbClr val="920000"/>
                </a:solidFill>
                <a:latin typeface="Bookman Old Style" pitchFamily="18" charset="0"/>
              </a:rPr>
              <a:t>material &amp; technique</a:t>
            </a:r>
          </a:p>
          <a:p>
            <a:r>
              <a:rPr lang="hr-HR">
                <a:solidFill>
                  <a:srgbClr val="920000"/>
                </a:solidFill>
                <a:latin typeface="Bookman Old Style" pitchFamily="18" charset="0"/>
              </a:rPr>
              <a:t>“ceramics”</a:t>
            </a:r>
            <a:endParaRPr lang="en-US">
              <a:solidFill>
                <a:srgbClr val="920000"/>
              </a:solidFill>
              <a:latin typeface="Bookman Old Style" pitchFamily="18" charset="0"/>
            </a:endParaRPr>
          </a:p>
        </p:txBody>
      </p:sp>
      <p:pic>
        <p:nvPicPr>
          <p:cNvPr id="8" name="Picture 7" descr="header_text_HVM_hr"/>
          <p:cNvPicPr>
            <a:picLocks noChangeAspect="1" noChangeArrowheads="1"/>
          </p:cNvPicPr>
          <p:nvPr/>
        </p:nvPicPr>
        <p:blipFill>
          <a:blip r:embed="rId4" cstate="print"/>
          <a:srcRect/>
          <a:stretch>
            <a:fillRect/>
          </a:stretch>
        </p:blipFill>
        <p:spPr bwMode="auto">
          <a:xfrm>
            <a:off x="8460432" y="-4875"/>
            <a:ext cx="683568" cy="769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636"/>
                                        </p:tgtEl>
                                        <p:attrNameLst>
                                          <p:attrName>style.visibility</p:attrName>
                                        </p:attrNameLst>
                                      </p:cBhvr>
                                      <p:to>
                                        <p:strVal val="visible"/>
                                      </p:to>
                                    </p:set>
                                    <p:animEffect transition="in" filter="fade">
                                      <p:cBhvr>
                                        <p:cTn id="7" dur="1000"/>
                                        <p:tgtEl>
                                          <p:spTgt spid="6963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9637"/>
                                        </p:tgtEl>
                                        <p:attrNameLst>
                                          <p:attrName>style.visibility</p:attrName>
                                        </p:attrNameLst>
                                      </p:cBhvr>
                                      <p:to>
                                        <p:strVal val="visible"/>
                                      </p:to>
                                    </p:set>
                                    <p:animEffect transition="in" filter="fade">
                                      <p:cBhvr>
                                        <p:cTn id="11" dur="1000"/>
                                        <p:tgtEl>
                                          <p:spTgt spid="69637"/>
                                        </p:tgtEl>
                                      </p:cBhvr>
                                    </p:animEffect>
                                  </p:childTnLst>
                                </p:cTn>
                              </p:par>
                            </p:childTnLst>
                          </p:cTn>
                        </p:par>
                        <p:par>
                          <p:cTn id="12" fill="hold">
                            <p:stCondLst>
                              <p:cond delay="2000"/>
                            </p:stCondLst>
                            <p:childTnLst>
                              <p:par>
                                <p:cTn id="13" presetID="53" presetClass="entr" presetSubtype="0" fill="hold" grpId="0" nodeType="afterEffect">
                                  <p:stCondLst>
                                    <p:cond delay="0"/>
                                  </p:stCondLst>
                                  <p:childTnLst>
                                    <p:set>
                                      <p:cBhvr>
                                        <p:cTn id="14" dur="1" fill="hold">
                                          <p:stCondLst>
                                            <p:cond delay="0"/>
                                          </p:stCondLst>
                                        </p:cTn>
                                        <p:tgtEl>
                                          <p:spTgt spid="69638"/>
                                        </p:tgtEl>
                                        <p:attrNameLst>
                                          <p:attrName>style.visibility</p:attrName>
                                        </p:attrNameLst>
                                      </p:cBhvr>
                                      <p:to>
                                        <p:strVal val="visible"/>
                                      </p:to>
                                    </p:set>
                                    <p:anim calcmode="lin" valueType="num">
                                      <p:cBhvr>
                                        <p:cTn id="15" dur="1000" fill="hold"/>
                                        <p:tgtEl>
                                          <p:spTgt spid="69638"/>
                                        </p:tgtEl>
                                        <p:attrNameLst>
                                          <p:attrName>ppt_w</p:attrName>
                                        </p:attrNameLst>
                                      </p:cBhvr>
                                      <p:tavLst>
                                        <p:tav tm="0">
                                          <p:val>
                                            <p:fltVal val="0"/>
                                          </p:val>
                                        </p:tav>
                                        <p:tav tm="100000">
                                          <p:val>
                                            <p:strVal val="#ppt_w"/>
                                          </p:val>
                                        </p:tav>
                                      </p:tavLst>
                                    </p:anim>
                                    <p:anim calcmode="lin" valueType="num">
                                      <p:cBhvr>
                                        <p:cTn id="16" dur="1000" fill="hold"/>
                                        <p:tgtEl>
                                          <p:spTgt spid="69638"/>
                                        </p:tgtEl>
                                        <p:attrNameLst>
                                          <p:attrName>ppt_h</p:attrName>
                                        </p:attrNameLst>
                                      </p:cBhvr>
                                      <p:tavLst>
                                        <p:tav tm="0">
                                          <p:val>
                                            <p:fltVal val="0"/>
                                          </p:val>
                                        </p:tav>
                                        <p:tav tm="100000">
                                          <p:val>
                                            <p:strVal val="#ppt_h"/>
                                          </p:val>
                                        </p:tav>
                                      </p:tavLst>
                                    </p:anim>
                                    <p:animEffect transition="in" filter="fade">
                                      <p:cBhvr>
                                        <p:cTn id="17" dur="1000"/>
                                        <p:tgtEl>
                                          <p:spTgt spid="69638"/>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69639"/>
                                        </p:tgtEl>
                                        <p:attrNameLst>
                                          <p:attrName>style.visibility</p:attrName>
                                        </p:attrNameLst>
                                      </p:cBhvr>
                                      <p:to>
                                        <p:strVal val="visible"/>
                                      </p:to>
                                    </p:set>
                                    <p:animEffect transition="in" filter="fade">
                                      <p:cBhvr>
                                        <p:cTn id="21" dur="1000"/>
                                        <p:tgtEl>
                                          <p:spTgt spid="6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p:bldP spid="69638" grpId="0" animBg="1"/>
      <p:bldP spid="696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Text Box 8"/>
          <p:cNvSpPr txBox="1">
            <a:spLocks noChangeArrowheads="1"/>
          </p:cNvSpPr>
          <p:nvPr/>
        </p:nvSpPr>
        <p:spPr bwMode="auto">
          <a:xfrm>
            <a:off x="0" y="0"/>
            <a:ext cx="8783638" cy="1050925"/>
          </a:xfrm>
          <a:prstGeom prst="rect">
            <a:avLst/>
          </a:prstGeom>
          <a:noFill/>
          <a:ln w="9525">
            <a:noFill/>
            <a:miter lim="800000"/>
            <a:headEnd/>
            <a:tailEnd/>
          </a:ln>
        </p:spPr>
        <p:txBody>
          <a:bodyPr>
            <a:spAutoFit/>
          </a:bodyPr>
          <a:lstStyle/>
          <a:p>
            <a:pPr algn="ctr"/>
            <a:r>
              <a:rPr lang="hr-HR" sz="2800">
                <a:solidFill>
                  <a:srgbClr val="FF0000"/>
                </a:solidFill>
                <a:latin typeface="Bookman Old Style" pitchFamily="18" charset="0"/>
              </a:rPr>
              <a:t>“Church” collections – search &amp; search result</a:t>
            </a:r>
          </a:p>
        </p:txBody>
      </p:sp>
      <p:pic>
        <p:nvPicPr>
          <p:cNvPr id="71685" name="Picture 10"/>
          <p:cNvPicPr>
            <a:picLocks noGrp="1" noChangeAspect="1" noChangeArrowheads="1"/>
          </p:cNvPicPr>
          <p:nvPr>
            <p:ph type="body" idx="1"/>
          </p:nvPr>
        </p:nvPicPr>
        <p:blipFill>
          <a:blip r:embed="rId3" cstate="print"/>
          <a:srcRect/>
          <a:stretch>
            <a:fillRect/>
          </a:stretch>
        </p:blipFill>
        <p:spPr>
          <a:xfrm>
            <a:off x="179388" y="974725"/>
            <a:ext cx="5329237" cy="4325938"/>
          </a:xfrm>
          <a:effectLst>
            <a:outerShdw blurRad="292100" dist="139700" dir="2700000" algn="tl" rotWithShape="0">
              <a:srgbClr val="333333">
                <a:alpha val="65000"/>
              </a:srgbClr>
            </a:outerShdw>
          </a:effectLst>
        </p:spPr>
      </p:pic>
      <p:pic>
        <p:nvPicPr>
          <p:cNvPr id="71686" name="Picture 11"/>
          <p:cNvPicPr>
            <a:picLocks noChangeAspect="1" noChangeArrowheads="1"/>
          </p:cNvPicPr>
          <p:nvPr/>
        </p:nvPicPr>
        <p:blipFill>
          <a:blip r:embed="rId4" cstate="print"/>
          <a:srcRect/>
          <a:stretch>
            <a:fillRect/>
          </a:stretch>
        </p:blipFill>
        <p:spPr bwMode="auto">
          <a:xfrm>
            <a:off x="4356100" y="2781300"/>
            <a:ext cx="4643438" cy="3768725"/>
          </a:xfrm>
          <a:prstGeom prst="rect">
            <a:avLst/>
          </a:prstGeom>
          <a:ln>
            <a:noFill/>
          </a:ln>
          <a:effectLst>
            <a:outerShdw blurRad="292100" dist="139700" dir="2700000" algn="tl" rotWithShape="0">
              <a:srgbClr val="333333">
                <a:alpha val="65000"/>
              </a:srgbClr>
            </a:outerShdw>
          </a:effectLst>
        </p:spPr>
      </p:pic>
      <p:pic>
        <p:nvPicPr>
          <p:cNvPr id="7" name="Picture 6" descr="header_text_HVM_hr"/>
          <p:cNvPicPr>
            <a:picLocks noChangeAspect="1" noChangeArrowheads="1"/>
          </p:cNvPicPr>
          <p:nvPr/>
        </p:nvPicPr>
        <p:blipFill>
          <a:blip r:embed="rId5" cstate="print"/>
          <a:srcRect/>
          <a:stretch>
            <a:fillRect/>
          </a:stretch>
        </p:blipFill>
        <p:spPr bwMode="auto">
          <a:xfrm>
            <a:off x="8460432" y="-4875"/>
            <a:ext cx="683568" cy="769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fade">
                                      <p:cBhvr>
                                        <p:cTn id="7" dur="1000"/>
                                        <p:tgtEl>
                                          <p:spTgt spid="7168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1685"/>
                                        </p:tgtEl>
                                        <p:attrNameLst>
                                          <p:attrName>style.visibility</p:attrName>
                                        </p:attrNameLst>
                                      </p:cBhvr>
                                      <p:to>
                                        <p:strVal val="visible"/>
                                      </p:to>
                                    </p:set>
                                    <p:animEffect transition="in" filter="fade">
                                      <p:cBhvr>
                                        <p:cTn id="11" dur="1000"/>
                                        <p:tgtEl>
                                          <p:spTgt spid="7168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71686"/>
                                        </p:tgtEl>
                                        <p:attrNameLst>
                                          <p:attrName>style.visibility</p:attrName>
                                        </p:attrNameLst>
                                      </p:cBhvr>
                                      <p:to>
                                        <p:strVal val="visible"/>
                                      </p:to>
                                    </p:set>
                                    <p:animEffect transition="in" filter="fade">
                                      <p:cBhvr>
                                        <p:cTn id="15" dur="1000"/>
                                        <p:tgtEl>
                                          <p:spTgt spid="71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2" name="Picture 6"/>
          <p:cNvPicPr>
            <a:picLocks noChangeAspect="1" noChangeArrowheads="1"/>
          </p:cNvPicPr>
          <p:nvPr/>
        </p:nvPicPr>
        <p:blipFill>
          <a:blip r:embed="rId3" cstate="print"/>
          <a:srcRect/>
          <a:stretch>
            <a:fillRect/>
          </a:stretch>
        </p:blipFill>
        <p:spPr bwMode="auto">
          <a:xfrm>
            <a:off x="971550" y="866775"/>
            <a:ext cx="6840538" cy="5440363"/>
          </a:xfrm>
          <a:prstGeom prst="rect">
            <a:avLst/>
          </a:prstGeom>
          <a:ln>
            <a:noFill/>
          </a:ln>
          <a:effectLst>
            <a:outerShdw blurRad="292100" dist="139700" dir="2700000" algn="tl" rotWithShape="0">
              <a:srgbClr val="333333">
                <a:alpha val="65000"/>
              </a:srgbClr>
            </a:outerShdw>
          </a:effectLst>
        </p:spPr>
      </p:pic>
      <p:sp>
        <p:nvSpPr>
          <p:cNvPr id="73733" name="Text Box 7"/>
          <p:cNvSpPr txBox="1">
            <a:spLocks noChangeArrowheads="1"/>
          </p:cNvSpPr>
          <p:nvPr/>
        </p:nvSpPr>
        <p:spPr bwMode="auto">
          <a:xfrm>
            <a:off x="0" y="0"/>
            <a:ext cx="8783638" cy="1050925"/>
          </a:xfrm>
          <a:prstGeom prst="rect">
            <a:avLst/>
          </a:prstGeom>
          <a:noFill/>
          <a:ln w="9525">
            <a:noFill/>
            <a:miter lim="800000"/>
            <a:headEnd/>
            <a:tailEnd/>
          </a:ln>
        </p:spPr>
        <p:txBody>
          <a:bodyPr>
            <a:spAutoFit/>
          </a:bodyPr>
          <a:lstStyle/>
          <a:p>
            <a:pPr algn="ctr"/>
            <a:r>
              <a:rPr lang="hr-HR" sz="2800">
                <a:solidFill>
                  <a:srgbClr val="FF0000"/>
                </a:solidFill>
                <a:latin typeface="Bookman Old Style" pitchFamily="18" charset="0"/>
              </a:rPr>
              <a:t>“Church” collection profile page</a:t>
            </a:r>
          </a:p>
        </p:txBody>
      </p:sp>
      <p:pic>
        <p:nvPicPr>
          <p:cNvPr id="6" name="Picture 5" descr="header_text_HVM_hr"/>
          <p:cNvPicPr>
            <a:picLocks noChangeAspect="1" noChangeArrowheads="1"/>
          </p:cNvPicPr>
          <p:nvPr/>
        </p:nvPicPr>
        <p:blipFill>
          <a:blip r:embed="rId4" cstate="print"/>
          <a:srcRect/>
          <a:stretch>
            <a:fillRect/>
          </a:stretch>
        </p:blipFill>
        <p:spPr bwMode="auto">
          <a:xfrm>
            <a:off x="8460432" y="-4875"/>
            <a:ext cx="683568" cy="769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733"/>
                                        </p:tgtEl>
                                        <p:attrNameLst>
                                          <p:attrName>style.visibility</p:attrName>
                                        </p:attrNameLst>
                                      </p:cBhvr>
                                      <p:to>
                                        <p:strVal val="visible"/>
                                      </p:to>
                                    </p:set>
                                    <p:animEffect transition="in" filter="fade">
                                      <p:cBhvr>
                                        <p:cTn id="7" dur="1000"/>
                                        <p:tgtEl>
                                          <p:spTgt spid="7373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3732"/>
                                        </p:tgtEl>
                                        <p:attrNameLst>
                                          <p:attrName>style.visibility</p:attrName>
                                        </p:attrNameLst>
                                      </p:cBhvr>
                                      <p:to>
                                        <p:strVal val="visible"/>
                                      </p:to>
                                    </p:set>
                                    <p:animEffect transition="in" filter="fade">
                                      <p:cBhvr>
                                        <p:cTn id="11" dur="1000"/>
                                        <p:tgtEl>
                                          <p:spTgt spid="73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body" idx="1"/>
          </p:nvPr>
        </p:nvSpPr>
        <p:spPr>
          <a:xfrm>
            <a:off x="179388" y="1268413"/>
            <a:ext cx="8713787" cy="5040312"/>
          </a:xfrm>
        </p:spPr>
        <p:txBody>
          <a:bodyPr/>
          <a:lstStyle/>
          <a:p>
            <a:pPr eaLnBrk="1" hangingPunct="1">
              <a:lnSpc>
                <a:spcPct val="90000"/>
              </a:lnSpc>
              <a:buFont typeface="Wingdings" pitchFamily="2" charset="2"/>
              <a:buChar char="§"/>
            </a:pPr>
            <a:r>
              <a:rPr lang="en-GB" sz="1800" b="1" smtClean="0">
                <a:latin typeface="Bookman Old Style" pitchFamily="18" charset="0"/>
              </a:rPr>
              <a:t>High ranking</a:t>
            </a:r>
            <a:r>
              <a:rPr lang="en-GB" sz="1800" smtClean="0">
                <a:latin typeface="Bookman Old Style" pitchFamily="18" charset="0"/>
              </a:rPr>
              <a:t> of the museum profile pages </a:t>
            </a:r>
            <a:r>
              <a:rPr lang="en-GB" sz="1800" b="1" smtClean="0">
                <a:latin typeface="Bookman Old Style" pitchFamily="18" charset="0"/>
              </a:rPr>
              <a:t>on Google search </a:t>
            </a:r>
            <a:r>
              <a:rPr lang="en-GB" sz="1800" smtClean="0">
                <a:latin typeface="Bookman Old Style" pitchFamily="18" charset="0"/>
              </a:rPr>
              <a:t>which is very often the 1</a:t>
            </a:r>
            <a:r>
              <a:rPr lang="en-GB" sz="1800" baseline="30000" smtClean="0">
                <a:latin typeface="Bookman Old Style" pitchFamily="18" charset="0"/>
              </a:rPr>
              <a:t>st</a:t>
            </a:r>
            <a:r>
              <a:rPr lang="en-GB" sz="1800" smtClean="0">
                <a:latin typeface="Bookman Old Style" pitchFamily="18" charset="0"/>
              </a:rPr>
              <a:t> access point to museums and cultural heritage</a:t>
            </a:r>
            <a:endParaRPr lang="hr-HR" sz="1800" b="1" smtClean="0">
              <a:latin typeface="Bookman Old Style" pitchFamily="18" charset="0"/>
            </a:endParaRPr>
          </a:p>
          <a:p>
            <a:pPr eaLnBrk="1" hangingPunct="1">
              <a:lnSpc>
                <a:spcPct val="90000"/>
              </a:lnSpc>
              <a:buFont typeface="Wingdings" pitchFamily="2" charset="2"/>
              <a:buNone/>
            </a:pPr>
            <a:endParaRPr lang="en-GB" sz="1800" smtClean="0">
              <a:latin typeface="Bookman Old Style" pitchFamily="18" charset="0"/>
            </a:endParaRPr>
          </a:p>
          <a:p>
            <a:pPr eaLnBrk="1" hangingPunct="1">
              <a:lnSpc>
                <a:spcPct val="90000"/>
              </a:lnSpc>
              <a:buFont typeface="Wingdings" pitchFamily="2" charset="2"/>
              <a:buChar char="§"/>
            </a:pPr>
            <a:r>
              <a:rPr lang="hr-HR" sz="1800" smtClean="0">
                <a:latin typeface="Bookman Old Style" pitchFamily="18" charset="0"/>
              </a:rPr>
              <a:t>about </a:t>
            </a:r>
            <a:r>
              <a:rPr lang="en-GB" sz="1800" smtClean="0">
                <a:latin typeface="Bookman Old Style" pitchFamily="18" charset="0"/>
              </a:rPr>
              <a:t>1300 visits per day</a:t>
            </a:r>
          </a:p>
          <a:p>
            <a:pPr eaLnBrk="1" hangingPunct="1">
              <a:lnSpc>
                <a:spcPct val="90000"/>
              </a:lnSpc>
              <a:buFont typeface="Wingdings" pitchFamily="2" charset="2"/>
              <a:buChar char="§"/>
            </a:pPr>
            <a:r>
              <a:rPr lang="en-GB" sz="1800" smtClean="0">
                <a:latin typeface="Bookman Old Style" pitchFamily="18" charset="0"/>
              </a:rPr>
              <a:t>70% from Croatia</a:t>
            </a:r>
          </a:p>
          <a:p>
            <a:pPr eaLnBrk="1" hangingPunct="1">
              <a:lnSpc>
                <a:spcPct val="90000"/>
              </a:lnSpc>
              <a:buFont typeface="Wingdings" pitchFamily="2" charset="2"/>
              <a:buChar char="§"/>
            </a:pPr>
            <a:r>
              <a:rPr lang="en-GB" sz="1800" smtClean="0">
                <a:latin typeface="Bookman Old Style" pitchFamily="18" charset="0"/>
              </a:rPr>
              <a:t>more than 50.000 backlinks</a:t>
            </a:r>
            <a:endParaRPr lang="hr-HR" sz="1800" smtClean="0">
              <a:latin typeface="Bookman Old Style" pitchFamily="18" charset="0"/>
            </a:endParaRPr>
          </a:p>
          <a:p>
            <a:pPr eaLnBrk="1" hangingPunct="1">
              <a:lnSpc>
                <a:spcPct val="90000"/>
              </a:lnSpc>
              <a:buFont typeface="Wingdings" pitchFamily="2" charset="2"/>
              <a:buNone/>
            </a:pPr>
            <a:endParaRPr lang="en-US" sz="1800" smtClean="0">
              <a:latin typeface="Bookman Old Style" pitchFamily="18" charset="0"/>
            </a:endParaRPr>
          </a:p>
          <a:p>
            <a:pPr eaLnBrk="1" hangingPunct="1">
              <a:lnSpc>
                <a:spcPct val="90000"/>
              </a:lnSpc>
              <a:buFont typeface="Wingdings" pitchFamily="2" charset="2"/>
              <a:buChar char="§"/>
            </a:pPr>
            <a:r>
              <a:rPr lang="en-GB" sz="1800" smtClean="0">
                <a:latin typeface="Bookman Old Style" pitchFamily="18" charset="0"/>
              </a:rPr>
              <a:t>Links on tourist web portals, Ministry of Culture - "culturenet" portal, information portals like "where to go" and archive, library and museums web sites</a:t>
            </a:r>
          </a:p>
        </p:txBody>
      </p:sp>
      <p:sp>
        <p:nvSpPr>
          <p:cNvPr id="75781" name="Text Box 6"/>
          <p:cNvSpPr txBox="1">
            <a:spLocks noChangeArrowheads="1"/>
          </p:cNvSpPr>
          <p:nvPr/>
        </p:nvSpPr>
        <p:spPr bwMode="auto">
          <a:xfrm>
            <a:off x="0" y="0"/>
            <a:ext cx="8783638" cy="1050925"/>
          </a:xfrm>
          <a:prstGeom prst="rect">
            <a:avLst/>
          </a:prstGeom>
          <a:noFill/>
          <a:ln w="9525">
            <a:noFill/>
            <a:miter lim="800000"/>
            <a:headEnd/>
            <a:tailEnd/>
          </a:ln>
        </p:spPr>
        <p:txBody>
          <a:bodyPr>
            <a:spAutoFit/>
          </a:bodyPr>
          <a:lstStyle/>
          <a:p>
            <a:pPr algn="ctr">
              <a:defRPr/>
            </a:pPr>
            <a:r>
              <a:rPr lang="hr-HR" sz="3000" dirty="0">
                <a:solidFill>
                  <a:schemeClr val="bg2">
                    <a:lumMod val="75000"/>
                  </a:schemeClr>
                </a:solidFill>
                <a:latin typeface="Bookman Old Style" pitchFamily="18" charset="0"/>
              </a:rPr>
              <a:t>Visits to the web site</a:t>
            </a:r>
          </a:p>
        </p:txBody>
      </p:sp>
      <p:pic>
        <p:nvPicPr>
          <p:cNvPr id="6" name="Picture 5" descr="header_text_HVM_hr"/>
          <p:cNvPicPr>
            <a:picLocks noChangeAspect="1" noChangeArrowheads="1"/>
          </p:cNvPicPr>
          <p:nvPr/>
        </p:nvPicPr>
        <p:blipFill>
          <a:blip r:embed="rId3" cstate="print"/>
          <a:srcRect/>
          <a:stretch>
            <a:fillRect/>
          </a:stretch>
        </p:blipFill>
        <p:spPr bwMode="auto">
          <a:xfrm>
            <a:off x="8460432" y="-4875"/>
            <a:ext cx="683568" cy="769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781"/>
                                        </p:tgtEl>
                                        <p:attrNameLst>
                                          <p:attrName>style.visibility</p:attrName>
                                        </p:attrNameLst>
                                      </p:cBhvr>
                                      <p:to>
                                        <p:strVal val="visible"/>
                                      </p:to>
                                    </p:set>
                                    <p:animEffect transition="in" filter="fade">
                                      <p:cBhvr>
                                        <p:cTn id="7" dur="1000"/>
                                        <p:tgtEl>
                                          <p:spTgt spid="75781"/>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5777">
                                            <p:txEl>
                                              <p:pRg st="0" end="0"/>
                                            </p:txEl>
                                          </p:spTgt>
                                        </p:tgtEl>
                                        <p:attrNameLst>
                                          <p:attrName>style.visibility</p:attrName>
                                        </p:attrNameLst>
                                      </p:cBhvr>
                                      <p:to>
                                        <p:strVal val="visible"/>
                                      </p:to>
                                    </p:set>
                                    <p:animEffect transition="in" filter="fade">
                                      <p:cBhvr>
                                        <p:cTn id="11" dur="1000"/>
                                        <p:tgtEl>
                                          <p:spTgt spid="75777">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5777">
                                            <p:txEl>
                                              <p:pRg st="2" end="2"/>
                                            </p:txEl>
                                          </p:spTgt>
                                        </p:tgtEl>
                                        <p:attrNameLst>
                                          <p:attrName>style.visibility</p:attrName>
                                        </p:attrNameLst>
                                      </p:cBhvr>
                                      <p:to>
                                        <p:strVal val="visible"/>
                                      </p:to>
                                    </p:set>
                                    <p:animEffect transition="in" filter="fade">
                                      <p:cBhvr>
                                        <p:cTn id="15" dur="1000"/>
                                        <p:tgtEl>
                                          <p:spTgt spid="75777">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75777">
                                            <p:txEl>
                                              <p:pRg st="3" end="3"/>
                                            </p:txEl>
                                          </p:spTgt>
                                        </p:tgtEl>
                                        <p:attrNameLst>
                                          <p:attrName>style.visibility</p:attrName>
                                        </p:attrNameLst>
                                      </p:cBhvr>
                                      <p:to>
                                        <p:strVal val="visible"/>
                                      </p:to>
                                    </p:set>
                                    <p:animEffect transition="in" filter="fade">
                                      <p:cBhvr>
                                        <p:cTn id="19" dur="1000"/>
                                        <p:tgtEl>
                                          <p:spTgt spid="75777">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75777">
                                            <p:txEl>
                                              <p:pRg st="4" end="4"/>
                                            </p:txEl>
                                          </p:spTgt>
                                        </p:tgtEl>
                                        <p:attrNameLst>
                                          <p:attrName>style.visibility</p:attrName>
                                        </p:attrNameLst>
                                      </p:cBhvr>
                                      <p:to>
                                        <p:strVal val="visible"/>
                                      </p:to>
                                    </p:set>
                                    <p:animEffect transition="in" filter="fade">
                                      <p:cBhvr>
                                        <p:cTn id="23" dur="1000"/>
                                        <p:tgtEl>
                                          <p:spTgt spid="75777">
                                            <p:txEl>
                                              <p:pRg st="4" end="4"/>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75777">
                                            <p:txEl>
                                              <p:pRg st="6" end="6"/>
                                            </p:txEl>
                                          </p:spTgt>
                                        </p:tgtEl>
                                        <p:attrNameLst>
                                          <p:attrName>style.visibility</p:attrName>
                                        </p:attrNameLst>
                                      </p:cBhvr>
                                      <p:to>
                                        <p:strVal val="visible"/>
                                      </p:to>
                                    </p:set>
                                    <p:animEffect transition="in" filter="fade">
                                      <p:cBhvr>
                                        <p:cTn id="27" dur="1000"/>
                                        <p:tgtEl>
                                          <p:spTgt spid="7577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7" grpId="0" build="p"/>
      <p:bldP spid="7578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body" idx="1"/>
          </p:nvPr>
        </p:nvSpPr>
        <p:spPr>
          <a:xfrm>
            <a:off x="0" y="1196975"/>
            <a:ext cx="8964613" cy="5256213"/>
          </a:xfrm>
        </p:spPr>
        <p:txBody>
          <a:bodyPr/>
          <a:lstStyle/>
          <a:p>
            <a:pPr eaLnBrk="1" hangingPunct="1">
              <a:buFont typeface="Wingdings" pitchFamily="2" charset="2"/>
              <a:buChar char="§"/>
            </a:pPr>
            <a:r>
              <a:rPr lang="en-GB" sz="1800" smtClean="0">
                <a:latin typeface="Bookman Old Style" pitchFamily="18" charset="0"/>
              </a:rPr>
              <a:t>The provision of a </a:t>
            </a:r>
            <a:r>
              <a:rPr lang="en-GB" sz="1800" b="1" smtClean="0">
                <a:latin typeface="Bookman Old Style" pitchFamily="18" charset="0"/>
              </a:rPr>
              <a:t>single entry point</a:t>
            </a:r>
            <a:r>
              <a:rPr lang="en-GB" sz="1800" smtClean="0">
                <a:latin typeface="Bookman Old Style" pitchFamily="18" charset="0"/>
              </a:rPr>
              <a:t> for obtaining information on, and searching of, </a:t>
            </a:r>
            <a:r>
              <a:rPr lang="en-GB" sz="1800" b="1" smtClean="0">
                <a:latin typeface="Bookman Old Style" pitchFamily="18" charset="0"/>
              </a:rPr>
              <a:t>Croatian museums and collections</a:t>
            </a:r>
            <a:endParaRPr lang="hr-HR" sz="1800" b="1" smtClean="0">
              <a:latin typeface="Bookman Old Style" pitchFamily="18" charset="0"/>
            </a:endParaRPr>
          </a:p>
          <a:p>
            <a:pPr eaLnBrk="1" hangingPunct="1">
              <a:lnSpc>
                <a:spcPct val="80000"/>
              </a:lnSpc>
              <a:buFont typeface="Wingdings" pitchFamily="2" charset="2"/>
              <a:buNone/>
            </a:pPr>
            <a:endParaRPr lang="en-GB" sz="1800" smtClean="0">
              <a:latin typeface="Bookman Old Style" pitchFamily="18" charset="0"/>
            </a:endParaRPr>
          </a:p>
          <a:p>
            <a:pPr eaLnBrk="1" hangingPunct="1">
              <a:buFont typeface="Wingdings" pitchFamily="2" charset="2"/>
              <a:buChar char="§"/>
            </a:pPr>
            <a:r>
              <a:rPr lang="hr-HR" sz="1800" smtClean="0">
                <a:latin typeface="Bookman Old Style" pitchFamily="18" charset="0"/>
              </a:rPr>
              <a:t>P</a:t>
            </a:r>
            <a:r>
              <a:rPr lang="en-GB" sz="1800" smtClean="0">
                <a:latin typeface="Bookman Old Style" pitchFamily="18" charset="0"/>
              </a:rPr>
              <a:t>icture of the </a:t>
            </a:r>
            <a:r>
              <a:rPr lang="en-GB" sz="1800" b="1" smtClean="0">
                <a:latin typeface="Bookman Old Style" pitchFamily="18" charset="0"/>
              </a:rPr>
              <a:t>complete museum scene</a:t>
            </a:r>
            <a:r>
              <a:rPr lang="en-GB" sz="1800" smtClean="0">
                <a:latin typeface="Bookman Old Style" pitchFamily="18" charset="0"/>
              </a:rPr>
              <a:t> in the country, </a:t>
            </a:r>
            <a:r>
              <a:rPr lang="hr-HR" sz="1800" smtClean="0">
                <a:latin typeface="Bookman Old Style" pitchFamily="18" charset="0"/>
              </a:rPr>
              <a:t>including</a:t>
            </a:r>
            <a:r>
              <a:rPr lang="en-GB" sz="1800" smtClean="0">
                <a:latin typeface="Bookman Old Style" pitchFamily="18" charset="0"/>
              </a:rPr>
              <a:t> the smallest museums and church collections which resources are not sufficient to make their own web presentation</a:t>
            </a:r>
            <a:endParaRPr lang="hr-HR" sz="1800" smtClean="0">
              <a:latin typeface="Bookman Old Style" pitchFamily="18" charset="0"/>
            </a:endParaRPr>
          </a:p>
          <a:p>
            <a:pPr eaLnBrk="1" hangingPunct="1">
              <a:lnSpc>
                <a:spcPct val="80000"/>
              </a:lnSpc>
              <a:buFont typeface="Wingdings" pitchFamily="2" charset="2"/>
              <a:buNone/>
            </a:pPr>
            <a:endParaRPr lang="en-GB" sz="1800" smtClean="0">
              <a:latin typeface="Bookman Old Style" pitchFamily="18" charset="0"/>
            </a:endParaRPr>
          </a:p>
          <a:p>
            <a:pPr eaLnBrk="1" hangingPunct="1">
              <a:buFont typeface="Wingdings" pitchFamily="2" charset="2"/>
              <a:buChar char="§"/>
            </a:pPr>
            <a:r>
              <a:rPr lang="en-GB" sz="1800" smtClean="0">
                <a:latin typeface="Bookman Old Style" pitchFamily="18" charset="0"/>
              </a:rPr>
              <a:t>MDC as institution with long tradition of professional work </a:t>
            </a:r>
            <a:r>
              <a:rPr lang="hr-HR" sz="1800" smtClean="0">
                <a:latin typeface="Bookman Old Style" pitchFamily="18" charset="0"/>
              </a:rPr>
              <a:t>and regular financing </a:t>
            </a:r>
            <a:r>
              <a:rPr lang="en-GB" sz="1800" smtClean="0">
                <a:latin typeface="Bookman Old Style" pitchFamily="18" charset="0"/>
              </a:rPr>
              <a:t>is the </a:t>
            </a:r>
            <a:r>
              <a:rPr lang="en-GB" sz="1800" b="1" smtClean="0">
                <a:latin typeface="Bookman Old Style" pitchFamily="18" charset="0"/>
              </a:rPr>
              <a:t>warranty for accuracy and consistency of information</a:t>
            </a:r>
            <a:r>
              <a:rPr lang="hr-HR" sz="1800" b="1" smtClean="0">
                <a:latin typeface="Bookman Old Style" pitchFamily="18" charset="0"/>
              </a:rPr>
              <a:t> &amp; </a:t>
            </a:r>
            <a:r>
              <a:rPr lang="hr-HR" sz="1800" smtClean="0">
                <a:latin typeface="Bookman Old Style" pitchFamily="18" charset="0"/>
              </a:rPr>
              <a:t>for</a:t>
            </a:r>
            <a:r>
              <a:rPr lang="hr-HR" sz="1800" b="1" smtClean="0">
                <a:latin typeface="Bookman Old Style" pitchFamily="18" charset="0"/>
              </a:rPr>
              <a:t> </a:t>
            </a:r>
            <a:r>
              <a:rPr lang="hr-HR" sz="1800" smtClean="0">
                <a:latin typeface="Bookman Old Style" pitchFamily="18" charset="0"/>
              </a:rPr>
              <a:t>t</a:t>
            </a:r>
            <a:r>
              <a:rPr lang="en-GB" sz="1800" smtClean="0">
                <a:latin typeface="Bookman Old Style" pitchFamily="18" charset="0"/>
              </a:rPr>
              <a:t>he </a:t>
            </a:r>
            <a:r>
              <a:rPr lang="en-GB" sz="1800" b="1" smtClean="0">
                <a:latin typeface="Bookman Old Style" pitchFamily="18" charset="0"/>
              </a:rPr>
              <a:t>continuity</a:t>
            </a:r>
            <a:r>
              <a:rPr lang="en-GB" sz="1800" smtClean="0">
                <a:latin typeface="Bookman Old Style" pitchFamily="18" charset="0"/>
              </a:rPr>
              <a:t> of the project</a:t>
            </a:r>
            <a:endParaRPr lang="hr-HR" sz="1800" smtClean="0">
              <a:latin typeface="Bookman Old Style" pitchFamily="18" charset="0"/>
            </a:endParaRPr>
          </a:p>
          <a:p>
            <a:pPr eaLnBrk="1" hangingPunct="1">
              <a:lnSpc>
                <a:spcPct val="80000"/>
              </a:lnSpc>
              <a:buFont typeface="Wingdings" pitchFamily="2" charset="2"/>
              <a:buNone/>
            </a:pPr>
            <a:endParaRPr lang="hr-HR" sz="1800" smtClean="0">
              <a:latin typeface="Bookman Old Style" pitchFamily="18" charset="0"/>
            </a:endParaRPr>
          </a:p>
          <a:p>
            <a:pPr eaLnBrk="1" hangingPunct="1">
              <a:buFont typeface="Wingdings" pitchFamily="2" charset="2"/>
              <a:buChar char="§"/>
            </a:pPr>
            <a:r>
              <a:rPr lang="en-GB" sz="1800" b="1" smtClean="0">
                <a:latin typeface="Bookman Old Style" pitchFamily="18" charset="0"/>
              </a:rPr>
              <a:t>Enhanced access</a:t>
            </a:r>
            <a:r>
              <a:rPr lang="en-GB" sz="1800" smtClean="0">
                <a:latin typeface="Bookman Old Style" pitchFamily="18" charset="0"/>
              </a:rPr>
              <a:t> to collections in Croatian museums</a:t>
            </a:r>
            <a:r>
              <a:rPr lang="hr-HR" sz="1800" smtClean="0">
                <a:latin typeface="Bookman Old Style" pitchFamily="18" charset="0"/>
              </a:rPr>
              <a:t> and their </a:t>
            </a:r>
            <a:r>
              <a:rPr lang="hr-HR" sz="1800" b="1" smtClean="0">
                <a:latin typeface="Bookman Old Style" pitchFamily="18" charset="0"/>
              </a:rPr>
              <a:t>promotion</a:t>
            </a:r>
            <a:r>
              <a:rPr lang="hr-HR" sz="1800" smtClean="0">
                <a:latin typeface="Bookman Old Style" pitchFamily="18" charset="0"/>
              </a:rPr>
              <a:t>, </a:t>
            </a:r>
            <a:r>
              <a:rPr lang="en-GB" sz="1800" smtClean="0">
                <a:latin typeface="Bookman Old Style" pitchFamily="18" charset="0"/>
              </a:rPr>
              <a:t>now nationally and internationally</a:t>
            </a:r>
            <a:r>
              <a:rPr lang="hr-HR" sz="1800" smtClean="0">
                <a:latin typeface="Bookman Old Style" pitchFamily="18" charset="0"/>
              </a:rPr>
              <a:t>,</a:t>
            </a:r>
            <a:r>
              <a:rPr lang="en-GB" sz="1800" smtClean="0">
                <a:latin typeface="Bookman Old Style" pitchFamily="18" charset="0"/>
              </a:rPr>
              <a:t>when the content will be translated in English</a:t>
            </a:r>
            <a:r>
              <a:rPr lang="hr-HR" sz="1800" smtClean="0">
                <a:latin typeface="Bookman Old Style" pitchFamily="18" charset="0"/>
              </a:rPr>
              <a:t> </a:t>
            </a:r>
            <a:endParaRPr lang="en-US" sz="1800" smtClean="0">
              <a:latin typeface="Bookman Old Style" pitchFamily="18" charset="0"/>
            </a:endParaRPr>
          </a:p>
        </p:txBody>
      </p:sp>
      <p:sp>
        <p:nvSpPr>
          <p:cNvPr id="77829" name="Text Box 6"/>
          <p:cNvSpPr txBox="1">
            <a:spLocks noChangeArrowheads="1"/>
          </p:cNvSpPr>
          <p:nvPr/>
        </p:nvSpPr>
        <p:spPr bwMode="auto">
          <a:xfrm>
            <a:off x="0" y="0"/>
            <a:ext cx="8783638" cy="1050925"/>
          </a:xfrm>
          <a:prstGeom prst="rect">
            <a:avLst/>
          </a:prstGeom>
          <a:noFill/>
          <a:ln w="9525">
            <a:noFill/>
            <a:miter lim="800000"/>
            <a:headEnd/>
            <a:tailEnd/>
          </a:ln>
        </p:spPr>
        <p:txBody>
          <a:bodyPr>
            <a:spAutoFit/>
          </a:bodyPr>
          <a:lstStyle/>
          <a:p>
            <a:pPr algn="ctr">
              <a:defRPr/>
            </a:pPr>
            <a:r>
              <a:rPr lang="en-GB" sz="2800" dirty="0">
                <a:solidFill>
                  <a:schemeClr val="bg2">
                    <a:lumMod val="75000"/>
                  </a:schemeClr>
                </a:solidFill>
                <a:latin typeface="Bookman Old Style" pitchFamily="18" charset="0"/>
              </a:rPr>
              <a:t>Benefits </a:t>
            </a:r>
            <a:r>
              <a:rPr lang="hr-HR" sz="2800" dirty="0">
                <a:solidFill>
                  <a:schemeClr val="bg2">
                    <a:lumMod val="75000"/>
                  </a:schemeClr>
                </a:solidFill>
                <a:latin typeface="Bookman Old Style" pitchFamily="18" charset="0"/>
              </a:rPr>
              <a:t>of the project</a:t>
            </a:r>
            <a:r>
              <a:rPr lang="hr-HR" dirty="0">
                <a:solidFill>
                  <a:schemeClr val="bg2">
                    <a:lumMod val="75000"/>
                  </a:schemeClr>
                </a:solidFill>
                <a:latin typeface="Bookman Old Style" pitchFamily="18" charset="0"/>
              </a:rPr>
              <a:t> </a:t>
            </a:r>
          </a:p>
        </p:txBody>
      </p:sp>
      <p:pic>
        <p:nvPicPr>
          <p:cNvPr id="6" name="Picture 5" descr="header_text_HVM_hr"/>
          <p:cNvPicPr>
            <a:picLocks noChangeAspect="1" noChangeArrowheads="1"/>
          </p:cNvPicPr>
          <p:nvPr/>
        </p:nvPicPr>
        <p:blipFill>
          <a:blip r:embed="rId3" cstate="print"/>
          <a:srcRect/>
          <a:stretch>
            <a:fillRect/>
          </a:stretch>
        </p:blipFill>
        <p:spPr bwMode="auto">
          <a:xfrm>
            <a:off x="8460432" y="-4875"/>
            <a:ext cx="683568" cy="769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829"/>
                                        </p:tgtEl>
                                        <p:attrNameLst>
                                          <p:attrName>style.visibility</p:attrName>
                                        </p:attrNameLst>
                                      </p:cBhvr>
                                      <p:to>
                                        <p:strVal val="visible"/>
                                      </p:to>
                                    </p:set>
                                    <p:animEffect transition="in" filter="fade">
                                      <p:cBhvr>
                                        <p:cTn id="7" dur="1000"/>
                                        <p:tgtEl>
                                          <p:spTgt spid="7782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7825">
                                            <p:txEl>
                                              <p:pRg st="0" end="0"/>
                                            </p:txEl>
                                          </p:spTgt>
                                        </p:tgtEl>
                                        <p:attrNameLst>
                                          <p:attrName>style.visibility</p:attrName>
                                        </p:attrNameLst>
                                      </p:cBhvr>
                                      <p:to>
                                        <p:strVal val="visible"/>
                                      </p:to>
                                    </p:set>
                                    <p:animEffect transition="in" filter="fade">
                                      <p:cBhvr>
                                        <p:cTn id="11" dur="1000"/>
                                        <p:tgtEl>
                                          <p:spTgt spid="77825">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7825">
                                            <p:txEl>
                                              <p:pRg st="2" end="2"/>
                                            </p:txEl>
                                          </p:spTgt>
                                        </p:tgtEl>
                                        <p:attrNameLst>
                                          <p:attrName>style.visibility</p:attrName>
                                        </p:attrNameLst>
                                      </p:cBhvr>
                                      <p:to>
                                        <p:strVal val="visible"/>
                                      </p:to>
                                    </p:set>
                                    <p:animEffect transition="in" filter="fade">
                                      <p:cBhvr>
                                        <p:cTn id="15" dur="1000"/>
                                        <p:tgtEl>
                                          <p:spTgt spid="77825">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77825">
                                            <p:txEl>
                                              <p:pRg st="4" end="4"/>
                                            </p:txEl>
                                          </p:spTgt>
                                        </p:tgtEl>
                                        <p:attrNameLst>
                                          <p:attrName>style.visibility</p:attrName>
                                        </p:attrNameLst>
                                      </p:cBhvr>
                                      <p:to>
                                        <p:strVal val="visible"/>
                                      </p:to>
                                    </p:set>
                                    <p:animEffect transition="in" filter="fade">
                                      <p:cBhvr>
                                        <p:cTn id="19" dur="1000"/>
                                        <p:tgtEl>
                                          <p:spTgt spid="77825">
                                            <p:txEl>
                                              <p:pRg st="4" end="4"/>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77825">
                                            <p:txEl>
                                              <p:pRg st="6" end="6"/>
                                            </p:txEl>
                                          </p:spTgt>
                                        </p:tgtEl>
                                        <p:attrNameLst>
                                          <p:attrName>style.visibility</p:attrName>
                                        </p:attrNameLst>
                                      </p:cBhvr>
                                      <p:to>
                                        <p:strVal val="visible"/>
                                      </p:to>
                                    </p:set>
                                    <p:animEffect transition="in" filter="fade">
                                      <p:cBhvr>
                                        <p:cTn id="23" dur="1000"/>
                                        <p:tgtEl>
                                          <p:spTgt spid="778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5" grpId="0" build="p"/>
      <p:bldP spid="7782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quarter" idx="1"/>
          </p:nvPr>
        </p:nvSpPr>
        <p:spPr>
          <a:xfrm>
            <a:off x="457200" y="1274285"/>
            <a:ext cx="8229600" cy="5041728"/>
          </a:xfrm>
          <a:solidFill>
            <a:schemeClr val="tx2">
              <a:lumMod val="20000"/>
              <a:lumOff val="80000"/>
              <a:alpha val="61000"/>
            </a:schemeClr>
          </a:solidFill>
          <a:effectLst>
            <a:glow rad="101600">
              <a:schemeClr val="accent4">
                <a:satMod val="175000"/>
                <a:alpha val="40000"/>
              </a:schemeClr>
            </a:glow>
          </a:effectLst>
        </p:spPr>
        <p:txBody>
          <a:bodyPr/>
          <a:lstStyle/>
          <a:p>
            <a:pPr>
              <a:defRPr/>
            </a:pPr>
            <a:endParaRPr lang="hr-HR" dirty="0"/>
          </a:p>
        </p:txBody>
      </p:sp>
      <p:sp>
        <p:nvSpPr>
          <p:cNvPr id="2" name="Title 1"/>
          <p:cNvSpPr>
            <a:spLocks noGrp="1"/>
          </p:cNvSpPr>
          <p:nvPr>
            <p:ph type="title"/>
          </p:nvPr>
        </p:nvSpPr>
        <p:spPr/>
        <p:txBody>
          <a:bodyPr/>
          <a:lstStyle/>
          <a:p>
            <a:pPr algn="r">
              <a:defRPr/>
            </a:pPr>
            <a:r>
              <a:rPr lang="hr-HR" sz="2800" dirty="0" smtClean="0">
                <a:solidFill>
                  <a:schemeClr val="bg2">
                    <a:lumMod val="75000"/>
                  </a:schemeClr>
                </a:solidFill>
                <a:latin typeface="Bookman Old Style" pitchFamily="18" charset="0"/>
              </a:rPr>
              <a:t>www.mdc.hr</a:t>
            </a:r>
            <a:endParaRPr lang="hr-HR" sz="2800" dirty="0">
              <a:solidFill>
                <a:schemeClr val="bg2">
                  <a:lumMod val="75000"/>
                </a:schemeClr>
              </a:solidFill>
              <a:latin typeface="Bookman Old Style" pitchFamily="18" charset="0"/>
            </a:endParaRPr>
          </a:p>
        </p:txBody>
      </p:sp>
      <p:pic>
        <p:nvPicPr>
          <p:cNvPr id="1026" name="Picture 2" descr="C:\Users\Denis\Desktop\present1_a.jpg"/>
          <p:cNvPicPr>
            <a:picLocks noChangeAspect="1" noChangeArrowheads="1"/>
          </p:cNvPicPr>
          <p:nvPr/>
        </p:nvPicPr>
        <p:blipFill>
          <a:blip r:embed="rId3" cstate="print"/>
          <a:srcRect/>
          <a:stretch>
            <a:fillRect/>
          </a:stretch>
        </p:blipFill>
        <p:spPr bwMode="auto">
          <a:xfrm>
            <a:off x="1660525" y="1325563"/>
            <a:ext cx="5854700" cy="49672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1000"/>
                                        <p:tgtEl>
                                          <p:spTgt spid="1026"/>
                                        </p:tgtEl>
                                      </p:cBhvr>
                                    </p:animEffect>
                                  </p:childTnLst>
                                </p:cTn>
                              </p:par>
                              <p:par>
                                <p:cTn id="11" presetID="10" presetClass="entr" presetSubtype="0" fill="hold" nodeType="withEffect">
                                  <p:stCondLst>
                                    <p:cond delay="0"/>
                                  </p:stCondLst>
                                  <p:childTnLst>
                                    <p:set>
                                      <p:cBhvr>
                                        <p:cTn id="12" dur="1" fill="hold">
                                          <p:stCondLst>
                                            <p:cond delay="0"/>
                                          </p:stCondLst>
                                        </p:cTn>
                                        <p:tgtEl>
                                          <p:spTgt spid="5">
                                            <p:bg/>
                                          </p:spTgt>
                                        </p:tgtEl>
                                        <p:attrNameLst>
                                          <p:attrName>style.visibility</p:attrName>
                                        </p:attrNameLst>
                                      </p:cBhvr>
                                      <p:to>
                                        <p:strVal val="visible"/>
                                      </p:to>
                                    </p:set>
                                    <p:animEffect transition="in" filter="fade">
                                      <p:cBhvr>
                                        <p:cTn id="13" dur="2000"/>
                                        <p:tgtEl>
                                          <p:spTgt spid="5">
                                            <p:bg/>
                                          </p:spTgt>
                                        </p:tgtEl>
                                      </p:cBhvr>
                                    </p:animEffect>
                                  </p:childTnLst>
                                </p:cTn>
                              </p:par>
                              <p:par>
                                <p:cTn id="14" presetID="10" presetClass="entr" presetSubtype="0" fill="hold" nodeType="withEffect" nodePh="1">
                                  <p:stCondLst>
                                    <p:cond delay="0"/>
                                  </p:stCondLst>
                                  <p:endCondLst>
                                    <p:cond evt="begin" delay="0">
                                      <p:tn val="14"/>
                                    </p:cond>
                                  </p:end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ptop.JPG"/>
          <p:cNvPicPr>
            <a:picLocks noChangeAspect="1"/>
          </p:cNvPicPr>
          <p:nvPr/>
        </p:nvPicPr>
        <p:blipFill>
          <a:blip r:embed="rId3" cstate="print"/>
          <a:stretch>
            <a:fillRect/>
          </a:stretch>
        </p:blipFill>
        <p:spPr>
          <a:xfrm>
            <a:off x="3419872" y="2564904"/>
            <a:ext cx="1875158" cy="1584175"/>
          </a:xfrm>
          <a:prstGeom prst="rect">
            <a:avLst/>
          </a:prstGeom>
          <a:ln>
            <a:noFill/>
          </a:ln>
          <a:effectLst>
            <a:outerShdw blurRad="292100" dist="139700" dir="2700000" algn="tl" rotWithShape="0">
              <a:srgbClr val="333333">
                <a:alpha val="65000"/>
              </a:srgbClr>
            </a:outerShdw>
            <a:softEdge rad="31750"/>
          </a:effectLst>
        </p:spPr>
      </p:pic>
      <p:pic>
        <p:nvPicPr>
          <p:cNvPr id="5" name="Picture 4" descr="IMG_6877.JPG"/>
          <p:cNvPicPr>
            <a:picLocks noChangeAspect="1"/>
          </p:cNvPicPr>
          <p:nvPr/>
        </p:nvPicPr>
        <p:blipFill>
          <a:blip r:embed="rId4" cstate="print"/>
          <a:stretch>
            <a:fillRect/>
          </a:stretch>
        </p:blipFill>
        <p:spPr>
          <a:xfrm>
            <a:off x="539552" y="4365104"/>
            <a:ext cx="2112235" cy="1584176"/>
          </a:xfrm>
          <a:prstGeom prst="rect">
            <a:avLst/>
          </a:prstGeom>
          <a:ln>
            <a:noFill/>
          </a:ln>
          <a:effectLst>
            <a:outerShdw blurRad="292100" dist="139700" dir="2700000" algn="tl" rotWithShape="0">
              <a:srgbClr val="333333">
                <a:alpha val="65000"/>
              </a:srgbClr>
            </a:outerShdw>
            <a:softEdge rad="31750"/>
          </a:effectLst>
        </p:spPr>
      </p:pic>
      <p:pic>
        <p:nvPicPr>
          <p:cNvPr id="6" name="Picture 5" descr="backup.JPG"/>
          <p:cNvPicPr>
            <a:picLocks noChangeAspect="1"/>
          </p:cNvPicPr>
          <p:nvPr/>
        </p:nvPicPr>
        <p:blipFill>
          <a:blip r:embed="rId5" cstate="print"/>
          <a:stretch>
            <a:fillRect/>
          </a:stretch>
        </p:blipFill>
        <p:spPr>
          <a:xfrm>
            <a:off x="6588224" y="1124744"/>
            <a:ext cx="1943655" cy="1584176"/>
          </a:xfrm>
          <a:prstGeom prst="rect">
            <a:avLst/>
          </a:prstGeom>
          <a:ln>
            <a:noFill/>
          </a:ln>
          <a:effectLst>
            <a:outerShdw blurRad="292100" dist="139700" dir="2700000" algn="tl" rotWithShape="0">
              <a:srgbClr val="333333">
                <a:alpha val="65000"/>
              </a:srgbClr>
            </a:outerShdw>
            <a:softEdge rad="31750"/>
          </a:effectLst>
        </p:spPr>
      </p:pic>
      <p:cxnSp>
        <p:nvCxnSpPr>
          <p:cNvPr id="7" name="Elbow Connector 6"/>
          <p:cNvCxnSpPr/>
          <p:nvPr/>
        </p:nvCxnSpPr>
        <p:spPr>
          <a:xfrm>
            <a:off x="1476375" y="2362200"/>
            <a:ext cx="1871663" cy="1008063"/>
          </a:xfrm>
          <a:prstGeom prst="bentConnector3">
            <a:avLst>
              <a:gd name="adj1" fmla="val 71707"/>
            </a:avLst>
          </a:prstGeom>
          <a:ln>
            <a:solidFill>
              <a:schemeClr val="accent5">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1259681" y="2132807"/>
            <a:ext cx="433387" cy="0"/>
          </a:xfrm>
          <a:prstGeom prst="line">
            <a:avLst/>
          </a:prstGeom>
          <a:ln>
            <a:solidFill>
              <a:schemeClr val="accent5">
                <a:lumMod val="2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6512" y="2492375"/>
            <a:ext cx="2916238" cy="1016000"/>
          </a:xfrm>
          <a:prstGeom prst="rect">
            <a:avLst/>
          </a:prstGeom>
          <a:noFill/>
        </p:spPr>
        <p:txBody>
          <a:bodyPr>
            <a:spAutoFit/>
          </a:bodyPr>
          <a:lstStyle/>
          <a:p>
            <a:pPr>
              <a:defRPr/>
            </a:pPr>
            <a:r>
              <a:rPr lang="hr-HR" sz="1200" dirty="0">
                <a:latin typeface="Arial" pitchFamily="34" charset="0"/>
                <a:cs typeface="Arial" pitchFamily="34" charset="0"/>
              </a:rPr>
              <a:t>1976 – SELGEM (Smithsonian institute)</a:t>
            </a:r>
          </a:p>
          <a:p>
            <a:pPr>
              <a:defRPr/>
            </a:pPr>
            <a:r>
              <a:rPr lang="hr-HR" sz="1200" dirty="0">
                <a:latin typeface="Arial" pitchFamily="34" charset="0"/>
                <a:cs typeface="Arial" pitchFamily="34" charset="0"/>
              </a:rPr>
              <a:t>1980 – MODES (MDA)</a:t>
            </a:r>
          </a:p>
          <a:p>
            <a:pPr>
              <a:defRPr/>
            </a:pPr>
            <a:r>
              <a:rPr lang="hr-HR" sz="1200" dirty="0">
                <a:latin typeface="Arial" pitchFamily="34" charset="0"/>
                <a:cs typeface="Arial" pitchFamily="34" charset="0"/>
              </a:rPr>
              <a:t>1994 – Micro CDS/ISIS (UNESCO)</a:t>
            </a:r>
          </a:p>
          <a:p>
            <a:pPr>
              <a:defRPr/>
            </a:pPr>
            <a:r>
              <a:rPr lang="hr-HR" sz="1200" dirty="0">
                <a:solidFill>
                  <a:schemeClr val="bg1">
                    <a:lumMod val="65000"/>
                  </a:schemeClr>
                </a:solidFill>
                <a:latin typeface="Arial" pitchFamily="34" charset="0"/>
                <a:cs typeface="Arial" pitchFamily="34" charset="0"/>
              </a:rPr>
              <a:t>1996 – Paradox 7.0 (MDC)</a:t>
            </a:r>
          </a:p>
          <a:p>
            <a:pPr>
              <a:defRPr/>
            </a:pPr>
            <a:r>
              <a:rPr lang="hr-HR" sz="1200" dirty="0">
                <a:latin typeface="Arial" pitchFamily="34" charset="0"/>
                <a:cs typeface="Arial" pitchFamily="34" charset="0"/>
              </a:rPr>
              <a:t>2004 – M++ (Link2)</a:t>
            </a:r>
          </a:p>
        </p:txBody>
      </p:sp>
      <p:pic>
        <p:nvPicPr>
          <p:cNvPr id="10" name="Picture 9" descr="portal.jpg"/>
          <p:cNvPicPr>
            <a:picLocks noChangeAspect="1"/>
          </p:cNvPicPr>
          <p:nvPr/>
        </p:nvPicPr>
        <p:blipFill>
          <a:blip r:embed="rId6" cstate="print"/>
          <a:stretch>
            <a:fillRect/>
          </a:stretch>
        </p:blipFill>
        <p:spPr>
          <a:xfrm>
            <a:off x="6084168" y="4797152"/>
            <a:ext cx="2542130" cy="1584175"/>
          </a:xfrm>
          <a:prstGeom prst="rect">
            <a:avLst/>
          </a:prstGeom>
          <a:ln>
            <a:noFill/>
          </a:ln>
          <a:effectLst>
            <a:outerShdw blurRad="292100" dist="139700" dir="2700000" algn="tl" rotWithShape="0">
              <a:srgbClr val="333333">
                <a:alpha val="65000"/>
              </a:srgbClr>
            </a:outerShdw>
            <a:softEdge rad="31750"/>
          </a:effectLst>
        </p:spPr>
      </p:pic>
      <p:cxnSp>
        <p:nvCxnSpPr>
          <p:cNvPr id="11" name="Elbow Connector 10"/>
          <p:cNvCxnSpPr/>
          <p:nvPr/>
        </p:nvCxnSpPr>
        <p:spPr>
          <a:xfrm rot="10800000" flipV="1">
            <a:off x="2700338" y="4724400"/>
            <a:ext cx="1727200" cy="504825"/>
          </a:xfrm>
          <a:prstGeom prst="bentConnector3">
            <a:avLst>
              <a:gd name="adj1" fmla="val 70678"/>
            </a:avLst>
          </a:prstGeom>
          <a:ln>
            <a:solidFill>
              <a:schemeClr val="accent5">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4175919" y="4472782"/>
            <a:ext cx="503237" cy="0"/>
          </a:xfrm>
          <a:prstGeom prst="line">
            <a:avLst/>
          </a:prstGeom>
          <a:ln>
            <a:solidFill>
              <a:schemeClr val="accent5">
                <a:lumMod val="25000"/>
              </a:schemeClr>
            </a:solidFill>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flipV="1">
            <a:off x="4500563" y="1916113"/>
            <a:ext cx="2016125" cy="360362"/>
          </a:xfrm>
          <a:prstGeom prst="bentConnector3">
            <a:avLst>
              <a:gd name="adj1" fmla="val 72676"/>
            </a:avLst>
          </a:prstGeom>
          <a:ln>
            <a:solidFill>
              <a:schemeClr val="accent5">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4392613" y="2384425"/>
            <a:ext cx="215900" cy="0"/>
          </a:xfrm>
          <a:prstGeom prst="line">
            <a:avLst/>
          </a:prstGeom>
          <a:ln>
            <a:solidFill>
              <a:schemeClr val="accent5">
                <a:lumMod val="25000"/>
              </a:schemeClr>
            </a:solidFill>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rot="16200000" flipH="1">
            <a:off x="6084888" y="3357563"/>
            <a:ext cx="1366837" cy="1366837"/>
          </a:xfrm>
          <a:prstGeom prst="bentConnector3">
            <a:avLst>
              <a:gd name="adj1" fmla="val 21576"/>
            </a:avLst>
          </a:prstGeom>
          <a:ln>
            <a:solidFill>
              <a:schemeClr val="accent5">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64163" y="3357563"/>
            <a:ext cx="720725" cy="0"/>
          </a:xfrm>
          <a:prstGeom prst="line">
            <a:avLst/>
          </a:prstGeom>
          <a:ln>
            <a:solidFill>
              <a:schemeClr val="accent5">
                <a:lumMod val="2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a:off x="6227763" y="3357563"/>
            <a:ext cx="1020762" cy="276225"/>
          </a:xfrm>
          <a:prstGeom prst="rect">
            <a:avLst/>
          </a:prstGeom>
          <a:noFill/>
          <a:ln w="9525">
            <a:noFill/>
            <a:miter lim="800000"/>
            <a:headEnd/>
            <a:tailEnd/>
          </a:ln>
        </p:spPr>
        <p:txBody>
          <a:bodyPr wrap="none">
            <a:spAutoFit/>
          </a:bodyPr>
          <a:lstStyle/>
          <a:p>
            <a:r>
              <a:rPr lang="hr-HR" sz="1200">
                <a:cs typeface="Arial" charset="0"/>
              </a:rPr>
              <a:t>www.mdc.hr</a:t>
            </a:r>
          </a:p>
        </p:txBody>
      </p:sp>
      <p:sp>
        <p:nvSpPr>
          <p:cNvPr id="18" name="Rectangle 17"/>
          <p:cNvSpPr>
            <a:spLocks noChangeArrowheads="1"/>
          </p:cNvSpPr>
          <p:nvPr/>
        </p:nvSpPr>
        <p:spPr bwMode="auto">
          <a:xfrm>
            <a:off x="3924300" y="1189038"/>
            <a:ext cx="1943100" cy="1016000"/>
          </a:xfrm>
          <a:prstGeom prst="rect">
            <a:avLst/>
          </a:prstGeom>
          <a:noFill/>
          <a:ln w="9525">
            <a:noFill/>
            <a:miter lim="800000"/>
            <a:headEnd/>
            <a:tailEnd/>
          </a:ln>
        </p:spPr>
        <p:txBody>
          <a:bodyPr>
            <a:spAutoFit/>
          </a:bodyPr>
          <a:lstStyle/>
          <a:p>
            <a:r>
              <a:rPr lang="hr-HR" sz="1200">
                <a:cs typeface="Arial" charset="0"/>
              </a:rPr>
              <a:t>Central database backup system for Croatian Museum Network (University Computing Centre SRCE and MDC)</a:t>
            </a:r>
          </a:p>
        </p:txBody>
      </p:sp>
      <p:sp>
        <p:nvSpPr>
          <p:cNvPr id="19" name="Rectangle 18"/>
          <p:cNvSpPr>
            <a:spLocks noChangeArrowheads="1"/>
          </p:cNvSpPr>
          <p:nvPr/>
        </p:nvSpPr>
        <p:spPr bwMode="auto">
          <a:xfrm>
            <a:off x="3276600" y="4797425"/>
            <a:ext cx="2016125" cy="1200329"/>
          </a:xfrm>
          <a:prstGeom prst="rect">
            <a:avLst/>
          </a:prstGeom>
          <a:noFill/>
          <a:ln w="9525">
            <a:noFill/>
            <a:miter lim="800000"/>
            <a:headEnd/>
            <a:tailEnd/>
          </a:ln>
        </p:spPr>
        <p:txBody>
          <a:bodyPr>
            <a:spAutoFit/>
          </a:bodyPr>
          <a:lstStyle/>
          <a:p>
            <a:r>
              <a:rPr lang="en-US" sz="1200" dirty="0">
                <a:cs typeface="Arial" charset="0"/>
              </a:rPr>
              <a:t>education of professional staff for work with the program are being carried on continuously</a:t>
            </a:r>
            <a:endParaRPr lang="hr-HR" sz="1200" dirty="0">
              <a:cs typeface="Arial" charset="0"/>
            </a:endParaRPr>
          </a:p>
          <a:p>
            <a:r>
              <a:rPr lang="hr-HR" sz="1200" dirty="0">
                <a:cs typeface="Arial" charset="0"/>
              </a:rPr>
              <a:t>(50 workshops with </a:t>
            </a:r>
            <a:r>
              <a:rPr lang="hr-HR" sz="1200">
                <a:cs typeface="Arial" charset="0"/>
              </a:rPr>
              <a:t>1400 </a:t>
            </a:r>
            <a:r>
              <a:rPr lang="hr-HR" sz="1200" smtClean="0">
                <a:cs typeface="Arial" charset="0"/>
              </a:rPr>
              <a:t>participants </a:t>
            </a:r>
            <a:r>
              <a:rPr lang="hr-HR" sz="1200" dirty="0">
                <a:cs typeface="Arial" charset="0"/>
              </a:rPr>
              <a:t>from 2005.)</a:t>
            </a:r>
          </a:p>
        </p:txBody>
      </p:sp>
      <p:pic>
        <p:nvPicPr>
          <p:cNvPr id="20" name="Picture 19" descr="IK_2.jpg"/>
          <p:cNvPicPr>
            <a:picLocks noChangeAspect="1"/>
          </p:cNvPicPr>
          <p:nvPr/>
        </p:nvPicPr>
        <p:blipFill>
          <a:blip r:embed="rId7" cstate="print"/>
          <a:stretch>
            <a:fillRect/>
          </a:stretch>
        </p:blipFill>
        <p:spPr>
          <a:xfrm>
            <a:off x="251520" y="260648"/>
            <a:ext cx="2555765" cy="1584176"/>
          </a:xfrm>
          <a:prstGeom prst="rect">
            <a:avLst/>
          </a:prstGeom>
          <a:ln>
            <a:noFill/>
          </a:ln>
          <a:effectLst>
            <a:outerShdw blurRad="292100" dist="139700" dir="2700000" algn="tl" rotWithShape="0">
              <a:srgbClr val="333333">
                <a:alpha val="65000"/>
              </a:srgbClr>
            </a:outerShdw>
            <a:softEdge rad="31750"/>
          </a:effectLst>
        </p:spPr>
      </p:pic>
      <p:cxnSp>
        <p:nvCxnSpPr>
          <p:cNvPr id="23" name="Straight Arrow Connector 22"/>
          <p:cNvCxnSpPr/>
          <p:nvPr/>
        </p:nvCxnSpPr>
        <p:spPr>
          <a:xfrm rot="5400000">
            <a:off x="7812360" y="3645024"/>
            <a:ext cx="1368152" cy="792088"/>
          </a:xfrm>
          <a:prstGeom prst="straightConnector1">
            <a:avLst/>
          </a:prstGeom>
          <a:ln w="44450" cap="rnd" cmpd="sng">
            <a:gradFill flip="none" rotWithShape="1">
              <a:gsLst>
                <a:gs pos="0">
                  <a:schemeClr val="accent5">
                    <a:lumMod val="25000"/>
                  </a:schemeClr>
                </a:gs>
                <a:gs pos="53000">
                  <a:srgbClr val="D4DEFF"/>
                </a:gs>
                <a:gs pos="83000">
                  <a:srgbClr val="D4DEFF"/>
                </a:gs>
                <a:gs pos="100000">
                  <a:srgbClr val="96AB94"/>
                </a:gs>
              </a:gsLst>
              <a:lin ang="10800000" scaled="1"/>
              <a:tileRect/>
            </a:gradFill>
            <a:prstDash val="lgDash"/>
            <a:miter lim="800000"/>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childTnLst>
                          </p:cTn>
                        </p:par>
                        <p:par>
                          <p:cTn id="8" fill="hold">
                            <p:stCondLst>
                              <p:cond delay="2000"/>
                            </p:stCondLst>
                            <p:childTnLst>
                              <p:par>
                                <p:cTn id="9" presetID="18" presetClass="entr" presetSubtype="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downRight)">
                                      <p:cBhvr>
                                        <p:cTn id="11" dur="500"/>
                                        <p:tgtEl>
                                          <p:spTgt spid="7"/>
                                        </p:tgtEl>
                                      </p:cBhvr>
                                    </p:animEffect>
                                  </p:childTnLst>
                                </p:cTn>
                              </p:par>
                              <p:par>
                                <p:cTn id="12" presetID="18" presetClass="entr" presetSubtype="6"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trips(downRight)">
                                      <p:cBhvr>
                                        <p:cTn id="14" dur="500"/>
                                        <p:tgtEl>
                                          <p:spTgt spid="8"/>
                                        </p:tgtEl>
                                      </p:cBhvr>
                                    </p:animEffect>
                                  </p:childTnLst>
                                </p:cTn>
                              </p:par>
                            </p:childTnLst>
                          </p:cTn>
                        </p:par>
                        <p:par>
                          <p:cTn id="15" fill="hold">
                            <p:stCondLst>
                              <p:cond delay="250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childTnLst>
                                </p:cTn>
                              </p:par>
                            </p:childTnLst>
                          </p:cTn>
                        </p:par>
                        <p:par>
                          <p:cTn id="19" fill="hold">
                            <p:stCondLst>
                              <p:cond delay="4500"/>
                            </p:stCondLst>
                            <p:childTnLst>
                              <p:par>
                                <p:cTn id="20" presetID="18" presetClass="entr" presetSubtype="12" fill="hold" nodeType="after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strips(downLeft)">
                                      <p:cBhvr>
                                        <p:cTn id="22" dur="500"/>
                                        <p:tgtEl>
                                          <p:spTgt spid="9">
                                            <p:txEl>
                                              <p:pRg st="0" end="0"/>
                                            </p:txEl>
                                          </p:spTgt>
                                        </p:tgtEl>
                                      </p:cBhvr>
                                    </p:animEffect>
                                  </p:childTnLst>
                                </p:cTn>
                              </p:par>
                            </p:childTnLst>
                          </p:cTn>
                        </p:par>
                        <p:par>
                          <p:cTn id="23" fill="hold">
                            <p:stCondLst>
                              <p:cond delay="5000"/>
                            </p:stCondLst>
                            <p:childTnLst>
                              <p:par>
                                <p:cTn id="24" presetID="18" presetClass="entr" presetSubtype="12" fill="hold" nodeType="after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strips(downLeft)">
                                      <p:cBhvr>
                                        <p:cTn id="26" dur="500"/>
                                        <p:tgtEl>
                                          <p:spTgt spid="9">
                                            <p:txEl>
                                              <p:pRg st="1" end="1"/>
                                            </p:txEl>
                                          </p:spTgt>
                                        </p:tgtEl>
                                      </p:cBhvr>
                                    </p:animEffect>
                                  </p:childTnLst>
                                </p:cTn>
                              </p:par>
                            </p:childTnLst>
                          </p:cTn>
                        </p:par>
                        <p:par>
                          <p:cTn id="27" fill="hold">
                            <p:stCondLst>
                              <p:cond delay="5500"/>
                            </p:stCondLst>
                            <p:childTnLst>
                              <p:par>
                                <p:cTn id="28" presetID="18" presetClass="entr" presetSubtype="12" fill="hold" nodeType="after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strips(downLeft)">
                                      <p:cBhvr>
                                        <p:cTn id="30" dur="500"/>
                                        <p:tgtEl>
                                          <p:spTgt spid="9">
                                            <p:txEl>
                                              <p:pRg st="2" end="2"/>
                                            </p:txEl>
                                          </p:spTgt>
                                        </p:tgtEl>
                                      </p:cBhvr>
                                    </p:animEffect>
                                  </p:childTnLst>
                                </p:cTn>
                              </p:par>
                            </p:childTnLst>
                          </p:cTn>
                        </p:par>
                        <p:par>
                          <p:cTn id="31" fill="hold">
                            <p:stCondLst>
                              <p:cond delay="6000"/>
                            </p:stCondLst>
                            <p:childTnLst>
                              <p:par>
                                <p:cTn id="32" presetID="18" presetClass="entr" presetSubtype="12" fill="hold" nodeType="afterEffect">
                                  <p:stCondLst>
                                    <p:cond delay="0"/>
                                  </p:stCondLst>
                                  <p:childTnLst>
                                    <p:set>
                                      <p:cBhvr>
                                        <p:cTn id="33" dur="1" fill="hold">
                                          <p:stCondLst>
                                            <p:cond delay="0"/>
                                          </p:stCondLst>
                                        </p:cTn>
                                        <p:tgtEl>
                                          <p:spTgt spid="9">
                                            <p:txEl>
                                              <p:pRg st="3" end="3"/>
                                            </p:txEl>
                                          </p:spTgt>
                                        </p:tgtEl>
                                        <p:attrNameLst>
                                          <p:attrName>style.visibility</p:attrName>
                                        </p:attrNameLst>
                                      </p:cBhvr>
                                      <p:to>
                                        <p:strVal val="visible"/>
                                      </p:to>
                                    </p:set>
                                    <p:animEffect transition="in" filter="strips(downLeft)">
                                      <p:cBhvr>
                                        <p:cTn id="34" dur="500"/>
                                        <p:tgtEl>
                                          <p:spTgt spid="9">
                                            <p:txEl>
                                              <p:pRg st="3" end="3"/>
                                            </p:txEl>
                                          </p:spTgt>
                                        </p:tgtEl>
                                      </p:cBhvr>
                                    </p:animEffect>
                                  </p:childTnLst>
                                </p:cTn>
                              </p:par>
                            </p:childTnLst>
                          </p:cTn>
                        </p:par>
                        <p:par>
                          <p:cTn id="35" fill="hold">
                            <p:stCondLst>
                              <p:cond delay="6500"/>
                            </p:stCondLst>
                            <p:childTnLst>
                              <p:par>
                                <p:cTn id="36" presetID="18" presetClass="entr" presetSubtype="12" fill="hold" nodeType="afterEffect">
                                  <p:stCondLst>
                                    <p:cond delay="0"/>
                                  </p:stCondLst>
                                  <p:childTnLst>
                                    <p:set>
                                      <p:cBhvr>
                                        <p:cTn id="37" dur="1" fill="hold">
                                          <p:stCondLst>
                                            <p:cond delay="0"/>
                                          </p:stCondLst>
                                        </p:cTn>
                                        <p:tgtEl>
                                          <p:spTgt spid="9">
                                            <p:txEl>
                                              <p:pRg st="4" end="4"/>
                                            </p:txEl>
                                          </p:spTgt>
                                        </p:tgtEl>
                                        <p:attrNameLst>
                                          <p:attrName>style.visibility</p:attrName>
                                        </p:attrNameLst>
                                      </p:cBhvr>
                                      <p:to>
                                        <p:strVal val="visible"/>
                                      </p:to>
                                    </p:set>
                                    <p:animEffect transition="in" filter="strips(downLeft)">
                                      <p:cBhvr>
                                        <p:cTn id="38" dur="500"/>
                                        <p:tgtEl>
                                          <p:spTgt spid="9">
                                            <p:txEl>
                                              <p:pRg st="4" end="4"/>
                                            </p:txEl>
                                          </p:spTgt>
                                        </p:tgtEl>
                                      </p:cBhvr>
                                    </p:animEffect>
                                  </p:childTnLst>
                                </p:cTn>
                              </p:par>
                            </p:childTnLst>
                          </p:cTn>
                        </p:par>
                        <p:par>
                          <p:cTn id="39" fill="hold">
                            <p:stCondLst>
                              <p:cond delay="7000"/>
                            </p:stCondLst>
                            <p:childTnLst>
                              <p:par>
                                <p:cTn id="40" presetID="18" presetClass="entr" presetSubtype="12"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strips(downLeft)">
                                      <p:cBhvr>
                                        <p:cTn id="42" dur="500"/>
                                        <p:tgtEl>
                                          <p:spTgt spid="11"/>
                                        </p:tgtEl>
                                      </p:cBhvr>
                                    </p:animEffect>
                                  </p:childTnLst>
                                </p:cTn>
                              </p:par>
                              <p:par>
                                <p:cTn id="43" presetID="18" presetClass="entr" presetSubtype="12"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strips(downLeft)">
                                      <p:cBhvr>
                                        <p:cTn id="45" dur="500"/>
                                        <p:tgtEl>
                                          <p:spTgt spid="12"/>
                                        </p:tgtEl>
                                      </p:cBhvr>
                                    </p:animEffect>
                                  </p:childTnLst>
                                </p:cTn>
                              </p:par>
                            </p:childTnLst>
                          </p:cTn>
                        </p:par>
                        <p:par>
                          <p:cTn id="46" fill="hold">
                            <p:stCondLst>
                              <p:cond delay="7500"/>
                            </p:stCondLst>
                            <p:childTnLst>
                              <p:par>
                                <p:cTn id="47" presetID="10"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2000"/>
                                        <p:tgtEl>
                                          <p:spTgt spid="5"/>
                                        </p:tgtEl>
                                      </p:cBhvr>
                                    </p:animEffect>
                                  </p:childTnLst>
                                </p:cTn>
                              </p:par>
                            </p:childTnLst>
                          </p:cTn>
                        </p:par>
                        <p:par>
                          <p:cTn id="50" fill="hold">
                            <p:stCondLst>
                              <p:cond delay="9500"/>
                            </p:stCondLst>
                            <p:childTnLst>
                              <p:par>
                                <p:cTn id="51" presetID="18" presetClass="entr" presetSubtype="12" fill="hold" nodeType="afterEffect">
                                  <p:stCondLst>
                                    <p:cond delay="0"/>
                                  </p:stCondLst>
                                  <p:childTnLst>
                                    <p:set>
                                      <p:cBhvr>
                                        <p:cTn id="52" dur="1" fill="hold">
                                          <p:stCondLst>
                                            <p:cond delay="0"/>
                                          </p:stCondLst>
                                        </p:cTn>
                                        <p:tgtEl>
                                          <p:spTgt spid="19">
                                            <p:txEl>
                                              <p:pRg st="0" end="0"/>
                                            </p:txEl>
                                          </p:spTgt>
                                        </p:tgtEl>
                                        <p:attrNameLst>
                                          <p:attrName>style.visibility</p:attrName>
                                        </p:attrNameLst>
                                      </p:cBhvr>
                                      <p:to>
                                        <p:strVal val="visible"/>
                                      </p:to>
                                    </p:set>
                                    <p:animEffect transition="in" filter="strips(downLeft)">
                                      <p:cBhvr>
                                        <p:cTn id="53" dur="500"/>
                                        <p:tgtEl>
                                          <p:spTgt spid="19">
                                            <p:txEl>
                                              <p:pRg st="0" end="0"/>
                                            </p:txEl>
                                          </p:spTgt>
                                        </p:tgtEl>
                                      </p:cBhvr>
                                    </p:animEffect>
                                  </p:childTnLst>
                                </p:cTn>
                              </p:par>
                            </p:childTnLst>
                          </p:cTn>
                        </p:par>
                        <p:par>
                          <p:cTn id="54" fill="hold">
                            <p:stCondLst>
                              <p:cond delay="10000"/>
                            </p:stCondLst>
                            <p:childTnLst>
                              <p:par>
                                <p:cTn id="55" presetID="18" presetClass="entr" presetSubtype="12" fill="hold" nodeType="afterEffect">
                                  <p:stCondLst>
                                    <p:cond delay="0"/>
                                  </p:stCondLst>
                                  <p:childTnLst>
                                    <p:set>
                                      <p:cBhvr>
                                        <p:cTn id="56" dur="1" fill="hold">
                                          <p:stCondLst>
                                            <p:cond delay="0"/>
                                          </p:stCondLst>
                                        </p:cTn>
                                        <p:tgtEl>
                                          <p:spTgt spid="19">
                                            <p:txEl>
                                              <p:pRg st="1" end="1"/>
                                            </p:txEl>
                                          </p:spTgt>
                                        </p:tgtEl>
                                        <p:attrNameLst>
                                          <p:attrName>style.visibility</p:attrName>
                                        </p:attrNameLst>
                                      </p:cBhvr>
                                      <p:to>
                                        <p:strVal val="visible"/>
                                      </p:to>
                                    </p:set>
                                    <p:animEffect transition="in" filter="strips(downLeft)">
                                      <p:cBhvr>
                                        <p:cTn id="57" dur="500"/>
                                        <p:tgtEl>
                                          <p:spTgt spid="19">
                                            <p:txEl>
                                              <p:pRg st="1" end="1"/>
                                            </p:txEl>
                                          </p:spTgt>
                                        </p:tgtEl>
                                      </p:cBhvr>
                                    </p:animEffect>
                                  </p:childTnLst>
                                </p:cTn>
                              </p:par>
                            </p:childTnLst>
                          </p:cTn>
                        </p:par>
                        <p:par>
                          <p:cTn id="58" fill="hold">
                            <p:stCondLst>
                              <p:cond delay="10500"/>
                            </p:stCondLst>
                            <p:childTnLst>
                              <p:par>
                                <p:cTn id="59" presetID="18" presetClass="entr" presetSubtype="3"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strips(upRight)">
                                      <p:cBhvr>
                                        <p:cTn id="61" dur="500"/>
                                        <p:tgtEl>
                                          <p:spTgt spid="13"/>
                                        </p:tgtEl>
                                      </p:cBhvr>
                                    </p:animEffect>
                                  </p:childTnLst>
                                </p:cTn>
                              </p:par>
                              <p:par>
                                <p:cTn id="62" presetID="18" presetClass="entr" presetSubtype="3"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strips(upRight)">
                                      <p:cBhvr>
                                        <p:cTn id="64" dur="500"/>
                                        <p:tgtEl>
                                          <p:spTgt spid="14"/>
                                        </p:tgtEl>
                                      </p:cBhvr>
                                    </p:animEffect>
                                  </p:childTnLst>
                                </p:cTn>
                              </p:par>
                            </p:childTnLst>
                          </p:cTn>
                        </p:par>
                        <p:par>
                          <p:cTn id="65" fill="hold">
                            <p:stCondLst>
                              <p:cond delay="11000"/>
                            </p:stCondLst>
                            <p:childTnLst>
                              <p:par>
                                <p:cTn id="66" presetID="10" presetClass="entr" presetSubtype="0" fill="hold" nodeType="after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2000"/>
                                        <p:tgtEl>
                                          <p:spTgt spid="6"/>
                                        </p:tgtEl>
                                      </p:cBhvr>
                                    </p:animEffect>
                                  </p:childTnLst>
                                </p:cTn>
                              </p:par>
                            </p:childTnLst>
                          </p:cTn>
                        </p:par>
                        <p:par>
                          <p:cTn id="69" fill="hold">
                            <p:stCondLst>
                              <p:cond delay="13000"/>
                            </p:stCondLst>
                            <p:childTnLst>
                              <p:par>
                                <p:cTn id="70" presetID="18" presetClass="entr" presetSubtype="12" fill="hold" nodeType="afterEffect">
                                  <p:stCondLst>
                                    <p:cond delay="0"/>
                                  </p:stCondLst>
                                  <p:childTnLst>
                                    <p:set>
                                      <p:cBhvr>
                                        <p:cTn id="71" dur="1" fill="hold">
                                          <p:stCondLst>
                                            <p:cond delay="0"/>
                                          </p:stCondLst>
                                        </p:cTn>
                                        <p:tgtEl>
                                          <p:spTgt spid="18">
                                            <p:txEl>
                                              <p:pRg st="0" end="0"/>
                                            </p:txEl>
                                          </p:spTgt>
                                        </p:tgtEl>
                                        <p:attrNameLst>
                                          <p:attrName>style.visibility</p:attrName>
                                        </p:attrNameLst>
                                      </p:cBhvr>
                                      <p:to>
                                        <p:strVal val="visible"/>
                                      </p:to>
                                    </p:set>
                                    <p:animEffect transition="in" filter="strips(downLeft)">
                                      <p:cBhvr>
                                        <p:cTn id="72" dur="500"/>
                                        <p:tgtEl>
                                          <p:spTgt spid="18">
                                            <p:txEl>
                                              <p:pRg st="0" end="0"/>
                                            </p:txEl>
                                          </p:spTgt>
                                        </p:tgtEl>
                                      </p:cBhvr>
                                    </p:animEffect>
                                  </p:childTnLst>
                                </p:cTn>
                              </p:par>
                            </p:childTnLst>
                          </p:cTn>
                        </p:par>
                        <p:par>
                          <p:cTn id="73" fill="hold">
                            <p:stCondLst>
                              <p:cond delay="13500"/>
                            </p:stCondLst>
                            <p:childTnLst>
                              <p:par>
                                <p:cTn id="74" presetID="18" presetClass="entr" presetSubtype="6" fill="hold"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strips(downRight)">
                                      <p:cBhvr>
                                        <p:cTn id="76" dur="500"/>
                                        <p:tgtEl>
                                          <p:spTgt spid="15"/>
                                        </p:tgtEl>
                                      </p:cBhvr>
                                    </p:animEffect>
                                  </p:childTnLst>
                                </p:cTn>
                              </p:par>
                              <p:par>
                                <p:cTn id="77" presetID="18" presetClass="entr" presetSubtype="3" fill="hold" nodeType="with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strips(upRight)">
                                      <p:cBhvr>
                                        <p:cTn id="79" dur="500"/>
                                        <p:tgtEl>
                                          <p:spTgt spid="16"/>
                                        </p:tgtEl>
                                      </p:cBhvr>
                                    </p:animEffect>
                                  </p:childTnLst>
                                </p:cTn>
                              </p:par>
                            </p:childTnLst>
                          </p:cTn>
                        </p:par>
                        <p:par>
                          <p:cTn id="80" fill="hold">
                            <p:stCondLst>
                              <p:cond delay="14000"/>
                            </p:stCondLst>
                            <p:childTnLst>
                              <p:par>
                                <p:cTn id="81" presetID="18" presetClass="entr" presetSubtype="12" fill="hold" nodeType="afterEffect">
                                  <p:stCondLst>
                                    <p:cond delay="0"/>
                                  </p:stCondLst>
                                  <p:childTnLst>
                                    <p:set>
                                      <p:cBhvr>
                                        <p:cTn id="82" dur="1" fill="hold">
                                          <p:stCondLst>
                                            <p:cond delay="0"/>
                                          </p:stCondLst>
                                        </p:cTn>
                                        <p:tgtEl>
                                          <p:spTgt spid="17">
                                            <p:txEl>
                                              <p:pRg st="0" end="0"/>
                                            </p:txEl>
                                          </p:spTgt>
                                        </p:tgtEl>
                                        <p:attrNameLst>
                                          <p:attrName>style.visibility</p:attrName>
                                        </p:attrNameLst>
                                      </p:cBhvr>
                                      <p:to>
                                        <p:strVal val="visible"/>
                                      </p:to>
                                    </p:set>
                                    <p:animEffect transition="in" filter="strips(downLeft)">
                                      <p:cBhvr>
                                        <p:cTn id="83" dur="500"/>
                                        <p:tgtEl>
                                          <p:spTgt spid="17">
                                            <p:txEl>
                                              <p:pRg st="0" end="0"/>
                                            </p:txEl>
                                          </p:spTgt>
                                        </p:tgtEl>
                                      </p:cBhvr>
                                    </p:animEffect>
                                  </p:childTnLst>
                                </p:cTn>
                              </p:par>
                            </p:childTnLst>
                          </p:cTn>
                        </p:par>
                        <p:par>
                          <p:cTn id="84" fill="hold">
                            <p:stCondLst>
                              <p:cond delay="14500"/>
                            </p:stCondLst>
                            <p:childTnLst>
                              <p:par>
                                <p:cTn id="85" presetID="10" presetClass="entr" presetSubtype="0" fill="hold"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fade">
                                      <p:cBhvr>
                                        <p:cTn id="87" dur="2000"/>
                                        <p:tgtEl>
                                          <p:spTgt spid="1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quarter" idx="1"/>
          </p:nvPr>
        </p:nvSpPr>
        <p:spPr>
          <a:xfrm>
            <a:off x="457200" y="1274285"/>
            <a:ext cx="8229600" cy="5041728"/>
          </a:xfrm>
          <a:solidFill>
            <a:schemeClr val="tx2">
              <a:lumMod val="20000"/>
              <a:lumOff val="80000"/>
              <a:alpha val="61000"/>
            </a:schemeClr>
          </a:solidFill>
          <a:effectLst>
            <a:glow rad="101600">
              <a:schemeClr val="accent4">
                <a:satMod val="175000"/>
                <a:alpha val="40000"/>
              </a:schemeClr>
            </a:glow>
          </a:effectLst>
        </p:spPr>
        <p:txBody>
          <a:bodyPr/>
          <a:lstStyle/>
          <a:p>
            <a:pPr>
              <a:defRPr/>
            </a:pPr>
            <a:endParaRPr lang="hr-HR" dirty="0"/>
          </a:p>
        </p:txBody>
      </p:sp>
      <p:sp>
        <p:nvSpPr>
          <p:cNvPr id="2" name="Title 1"/>
          <p:cNvSpPr>
            <a:spLocks noGrp="1"/>
          </p:cNvSpPr>
          <p:nvPr>
            <p:ph type="title"/>
          </p:nvPr>
        </p:nvSpPr>
        <p:spPr/>
        <p:txBody>
          <a:bodyPr/>
          <a:lstStyle/>
          <a:p>
            <a:pPr algn="r">
              <a:defRPr/>
            </a:pPr>
            <a:r>
              <a:rPr lang="hr-HR" sz="2800" dirty="0" smtClean="0">
                <a:solidFill>
                  <a:schemeClr val="bg2">
                    <a:lumMod val="75000"/>
                  </a:schemeClr>
                </a:solidFill>
                <a:latin typeface="Bookman Old Style" pitchFamily="18" charset="0"/>
              </a:rPr>
              <a:t>www.mdc.hr</a:t>
            </a:r>
            <a:endParaRPr lang="hr-HR" sz="2800" dirty="0">
              <a:solidFill>
                <a:schemeClr val="bg2">
                  <a:lumMod val="75000"/>
                </a:schemeClr>
              </a:solidFill>
              <a:latin typeface="Bookman Old Style" pitchFamily="18" charset="0"/>
            </a:endParaRPr>
          </a:p>
        </p:txBody>
      </p:sp>
      <p:pic>
        <p:nvPicPr>
          <p:cNvPr id="2050" name="Picture 2" descr="C:\Users\Denis\Desktop\present_2.jpg"/>
          <p:cNvPicPr>
            <a:picLocks noChangeAspect="1" noChangeArrowheads="1"/>
          </p:cNvPicPr>
          <p:nvPr/>
        </p:nvPicPr>
        <p:blipFill>
          <a:blip r:embed="rId3" cstate="print"/>
          <a:srcRect/>
          <a:stretch>
            <a:fillRect/>
          </a:stretch>
        </p:blipFill>
        <p:spPr bwMode="auto">
          <a:xfrm>
            <a:off x="2519363" y="1325563"/>
            <a:ext cx="4249737" cy="4905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5">
                                            <p:bg/>
                                          </p:spTgt>
                                        </p:tgtEl>
                                        <p:attrNameLst>
                                          <p:attrName>style.visibility</p:attrName>
                                        </p:attrNameLst>
                                      </p:cBhvr>
                                      <p:to>
                                        <p:strVal val="visible"/>
                                      </p:to>
                                    </p:set>
                                    <p:animEffect transition="in" filter="fade">
                                      <p:cBhvr>
                                        <p:cTn id="10" dur="2000"/>
                                        <p:tgtEl>
                                          <p:spTgt spid="5">
                                            <p:bg/>
                                          </p:spTgt>
                                        </p:tgtEl>
                                      </p:cBhvr>
                                    </p:animEffect>
                                  </p:childTnLst>
                                </p:cTn>
                              </p:par>
                              <p:par>
                                <p:cTn id="11" presetID="10" presetClass="entr" presetSubtype="0" fill="hold" nodeType="withEffect" nodePh="1">
                                  <p:stCondLst>
                                    <p:cond delay="0"/>
                                  </p:stCondLst>
                                  <p:endCondLst>
                                    <p:cond evt="begin" delay="0">
                                      <p:tn val="11"/>
                                    </p:cond>
                                  </p:end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quarter" idx="1"/>
          </p:nvPr>
        </p:nvSpPr>
        <p:spPr>
          <a:xfrm>
            <a:off x="457200" y="1274285"/>
            <a:ext cx="8229600" cy="5041728"/>
          </a:xfrm>
          <a:solidFill>
            <a:schemeClr val="tx2">
              <a:lumMod val="20000"/>
              <a:lumOff val="80000"/>
              <a:alpha val="61000"/>
            </a:schemeClr>
          </a:solidFill>
          <a:effectLst>
            <a:glow rad="101600">
              <a:schemeClr val="accent4">
                <a:satMod val="175000"/>
                <a:alpha val="40000"/>
              </a:schemeClr>
            </a:glow>
          </a:effectLst>
        </p:spPr>
        <p:txBody>
          <a:bodyPr/>
          <a:lstStyle/>
          <a:p>
            <a:pPr>
              <a:defRPr/>
            </a:pPr>
            <a:endParaRPr lang="hr-HR" dirty="0"/>
          </a:p>
        </p:txBody>
      </p:sp>
      <p:sp>
        <p:nvSpPr>
          <p:cNvPr id="2" name="Title 1"/>
          <p:cNvSpPr>
            <a:spLocks noGrp="1"/>
          </p:cNvSpPr>
          <p:nvPr>
            <p:ph type="title"/>
          </p:nvPr>
        </p:nvSpPr>
        <p:spPr/>
        <p:txBody>
          <a:bodyPr/>
          <a:lstStyle/>
          <a:p>
            <a:pPr algn="r">
              <a:defRPr/>
            </a:pPr>
            <a:r>
              <a:rPr lang="hr-HR" sz="2800" dirty="0" smtClean="0">
                <a:solidFill>
                  <a:schemeClr val="bg2">
                    <a:lumMod val="75000"/>
                  </a:schemeClr>
                </a:solidFill>
                <a:latin typeface="Bookman Old Style" pitchFamily="18" charset="0"/>
              </a:rPr>
              <a:t>muzEJ!</a:t>
            </a:r>
            <a:endParaRPr lang="hr-HR" sz="2800" dirty="0">
              <a:solidFill>
                <a:schemeClr val="bg2">
                  <a:lumMod val="75000"/>
                </a:schemeClr>
              </a:solidFill>
              <a:latin typeface="Bookman Old Style" pitchFamily="18" charset="0"/>
            </a:endParaRPr>
          </a:p>
        </p:txBody>
      </p:sp>
      <p:pic>
        <p:nvPicPr>
          <p:cNvPr id="3075" name="Picture 3" descr="C:\Users\Denis\Desktop\present_3.jpg"/>
          <p:cNvPicPr>
            <a:picLocks noChangeAspect="1" noChangeArrowheads="1"/>
          </p:cNvPicPr>
          <p:nvPr/>
        </p:nvPicPr>
        <p:blipFill>
          <a:blip r:embed="rId2" cstate="print"/>
          <a:srcRect/>
          <a:stretch>
            <a:fillRect/>
          </a:stretch>
        </p:blipFill>
        <p:spPr bwMode="auto">
          <a:xfrm>
            <a:off x="2522538" y="1325563"/>
            <a:ext cx="4286250" cy="49355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fade">
                                      <p:cBhvr>
                                        <p:cTn id="11" dur="2000"/>
                                        <p:tgtEl>
                                          <p:spTgt spid="5">
                                            <p:bg/>
                                          </p:spTgt>
                                        </p:tgtEl>
                                      </p:cBhvr>
                                    </p:animEffect>
                                  </p:childTnLst>
                                </p:cTn>
                              </p:par>
                              <p:par>
                                <p:cTn id="12" presetID="10" presetClass="entr" presetSubtype="0" fill="hold" nodeType="withEffect" nodePh="1">
                                  <p:stCondLst>
                                    <p:cond delay="0"/>
                                  </p:stCondLst>
                                  <p:endCondLst>
                                    <p:cond evt="begin" delay="0">
                                      <p:tn val="12"/>
                                    </p:cond>
                                  </p:end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2000"/>
                                        <p:tgtEl>
                                          <p:spTgt spid="5">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fade">
                                      <p:cBhvr>
                                        <p:cTn id="17"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quarter" idx="1"/>
          </p:nvPr>
        </p:nvSpPr>
        <p:spPr>
          <a:xfrm>
            <a:off x="457200" y="1274285"/>
            <a:ext cx="8229600" cy="5041728"/>
          </a:xfrm>
          <a:solidFill>
            <a:schemeClr val="tx2">
              <a:lumMod val="20000"/>
              <a:lumOff val="80000"/>
              <a:alpha val="61000"/>
            </a:schemeClr>
          </a:solidFill>
          <a:effectLst>
            <a:glow rad="101600">
              <a:schemeClr val="accent4">
                <a:satMod val="175000"/>
                <a:alpha val="40000"/>
              </a:schemeClr>
            </a:glow>
          </a:effectLst>
        </p:spPr>
        <p:txBody>
          <a:bodyPr/>
          <a:lstStyle/>
          <a:p>
            <a:pPr>
              <a:defRPr/>
            </a:pPr>
            <a:endParaRPr lang="hr-HR" dirty="0"/>
          </a:p>
        </p:txBody>
      </p:sp>
      <p:sp>
        <p:nvSpPr>
          <p:cNvPr id="2" name="Title 1"/>
          <p:cNvSpPr>
            <a:spLocks noGrp="1"/>
          </p:cNvSpPr>
          <p:nvPr>
            <p:ph type="title"/>
          </p:nvPr>
        </p:nvSpPr>
        <p:spPr/>
        <p:txBody>
          <a:bodyPr/>
          <a:lstStyle/>
          <a:p>
            <a:pPr algn="r">
              <a:defRPr/>
            </a:pPr>
            <a:r>
              <a:rPr lang="hr-HR" sz="2800" dirty="0" smtClean="0">
                <a:solidFill>
                  <a:schemeClr val="bg2">
                    <a:lumMod val="75000"/>
                  </a:schemeClr>
                </a:solidFill>
                <a:latin typeface="Bookman Old Style" pitchFamily="18" charset="0"/>
              </a:rPr>
              <a:t>muzEJ!</a:t>
            </a:r>
            <a:endParaRPr lang="hr-HR" sz="2800" dirty="0">
              <a:solidFill>
                <a:schemeClr val="bg2">
                  <a:lumMod val="75000"/>
                </a:schemeClr>
              </a:solidFill>
              <a:latin typeface="Bookman Old Style" pitchFamily="18" charset="0"/>
            </a:endParaRPr>
          </a:p>
        </p:txBody>
      </p:sp>
      <p:pic>
        <p:nvPicPr>
          <p:cNvPr id="4" name="Picture 2" descr="C:\Users\Denis\Desktop\present_4.jpg"/>
          <p:cNvPicPr>
            <a:picLocks noChangeAspect="1" noChangeArrowheads="1"/>
          </p:cNvPicPr>
          <p:nvPr/>
        </p:nvPicPr>
        <p:blipFill>
          <a:blip r:embed="rId2" cstate="print"/>
          <a:srcRect/>
          <a:stretch>
            <a:fillRect/>
          </a:stretch>
        </p:blipFill>
        <p:spPr bwMode="auto">
          <a:xfrm>
            <a:off x="2338388" y="1287463"/>
            <a:ext cx="4348162" cy="5003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bg/>
                                          </p:spTgt>
                                        </p:tgtEl>
                                        <p:attrNameLst>
                                          <p:attrName>style.visibility</p:attrName>
                                        </p:attrNameLst>
                                      </p:cBhvr>
                                      <p:to>
                                        <p:strVal val="visible"/>
                                      </p:to>
                                    </p:set>
                                    <p:animEffect transition="in" filter="fade">
                                      <p:cBhvr>
                                        <p:cTn id="10" dur="2000"/>
                                        <p:tgtEl>
                                          <p:spTgt spid="5">
                                            <p:bg/>
                                          </p:spTgt>
                                        </p:tgtEl>
                                      </p:cBhvr>
                                    </p:animEffect>
                                  </p:childTnLst>
                                </p:cTn>
                              </p:par>
                              <p:par>
                                <p:cTn id="11" presetID="10" presetClass="entr" presetSubtype="0" fill="hold" nodeType="withEffect" nodePh="1">
                                  <p:stCondLst>
                                    <p:cond delay="0"/>
                                  </p:stCondLst>
                                  <p:endCondLst>
                                    <p:cond evt="begin" delay="0">
                                      <p:tn val="11"/>
                                    </p:cond>
                                  </p:end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quarter" idx="1"/>
          </p:nvPr>
        </p:nvSpPr>
        <p:spPr>
          <a:xfrm>
            <a:off x="457200" y="1274285"/>
            <a:ext cx="8229600" cy="5041728"/>
          </a:xfrm>
          <a:solidFill>
            <a:schemeClr val="tx2">
              <a:lumMod val="20000"/>
              <a:lumOff val="80000"/>
              <a:alpha val="61000"/>
            </a:schemeClr>
          </a:solidFill>
          <a:effectLst>
            <a:glow rad="101600">
              <a:schemeClr val="accent4">
                <a:satMod val="175000"/>
                <a:alpha val="40000"/>
              </a:schemeClr>
            </a:glow>
          </a:effectLst>
        </p:spPr>
        <p:txBody>
          <a:bodyPr/>
          <a:lstStyle/>
          <a:p>
            <a:pPr>
              <a:defRPr/>
            </a:pPr>
            <a:endParaRPr lang="hr-HR" dirty="0"/>
          </a:p>
        </p:txBody>
      </p:sp>
      <p:sp>
        <p:nvSpPr>
          <p:cNvPr id="2" name="Title 1"/>
          <p:cNvSpPr>
            <a:spLocks noGrp="1"/>
          </p:cNvSpPr>
          <p:nvPr>
            <p:ph type="title"/>
          </p:nvPr>
        </p:nvSpPr>
        <p:spPr/>
        <p:txBody>
          <a:bodyPr/>
          <a:lstStyle/>
          <a:p>
            <a:pPr algn="r">
              <a:defRPr/>
            </a:pPr>
            <a:r>
              <a:rPr lang="hr-HR" sz="2800" dirty="0" smtClean="0">
                <a:solidFill>
                  <a:schemeClr val="bg2">
                    <a:lumMod val="75000"/>
                  </a:schemeClr>
                </a:solidFill>
                <a:latin typeface="Bookman Old Style" pitchFamily="18" charset="0"/>
              </a:rPr>
              <a:t>muzEJ!</a:t>
            </a:r>
            <a:endParaRPr lang="hr-HR" sz="2800" dirty="0">
              <a:solidFill>
                <a:schemeClr val="bg2">
                  <a:lumMod val="75000"/>
                </a:schemeClr>
              </a:solidFill>
              <a:latin typeface="Bookman Old Style" pitchFamily="18" charset="0"/>
            </a:endParaRPr>
          </a:p>
        </p:txBody>
      </p:sp>
      <p:pic>
        <p:nvPicPr>
          <p:cNvPr id="4" name="Picture 2" descr="C:\Users\Denis\Desktop\present_5.jpg"/>
          <p:cNvPicPr>
            <a:picLocks noChangeAspect="1" noChangeArrowheads="1"/>
          </p:cNvPicPr>
          <p:nvPr/>
        </p:nvPicPr>
        <p:blipFill>
          <a:blip r:embed="rId2" cstate="print"/>
          <a:srcRect/>
          <a:stretch>
            <a:fillRect/>
          </a:stretch>
        </p:blipFill>
        <p:spPr bwMode="auto">
          <a:xfrm>
            <a:off x="2519363" y="1325563"/>
            <a:ext cx="4344987" cy="49514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bg/>
                                          </p:spTgt>
                                        </p:tgtEl>
                                        <p:attrNameLst>
                                          <p:attrName>style.visibility</p:attrName>
                                        </p:attrNameLst>
                                      </p:cBhvr>
                                      <p:to>
                                        <p:strVal val="visible"/>
                                      </p:to>
                                    </p:set>
                                    <p:animEffect transition="in" filter="fade">
                                      <p:cBhvr>
                                        <p:cTn id="10" dur="2000"/>
                                        <p:tgtEl>
                                          <p:spTgt spid="6">
                                            <p:bg/>
                                          </p:spTgt>
                                        </p:tgtEl>
                                      </p:cBhvr>
                                    </p:animEffect>
                                  </p:childTnLst>
                                </p:cTn>
                              </p:par>
                              <p:par>
                                <p:cTn id="11" presetID="10" presetClass="entr" presetSubtype="0" fill="hold" nodeType="withEffect" nodePh="1">
                                  <p:stCondLst>
                                    <p:cond delay="0"/>
                                  </p:stCondLst>
                                  <p:endCondLst>
                                    <p:cond evt="begin" delay="0">
                                      <p:tn val="11"/>
                                    </p:cond>
                                  </p:end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quarter" idx="1"/>
          </p:nvPr>
        </p:nvSpPr>
        <p:spPr>
          <a:xfrm>
            <a:off x="457200" y="1274285"/>
            <a:ext cx="8229600" cy="5041728"/>
          </a:xfrm>
          <a:solidFill>
            <a:schemeClr val="tx2">
              <a:lumMod val="20000"/>
              <a:lumOff val="80000"/>
              <a:alpha val="61000"/>
            </a:schemeClr>
          </a:solidFill>
          <a:effectLst>
            <a:glow rad="101600">
              <a:schemeClr val="accent4">
                <a:satMod val="175000"/>
                <a:alpha val="40000"/>
              </a:schemeClr>
            </a:glow>
          </a:effectLst>
        </p:spPr>
        <p:txBody>
          <a:bodyPr/>
          <a:lstStyle/>
          <a:p>
            <a:pPr>
              <a:defRPr/>
            </a:pPr>
            <a:endParaRPr lang="hr-HR" dirty="0"/>
          </a:p>
        </p:txBody>
      </p:sp>
      <p:sp>
        <p:nvSpPr>
          <p:cNvPr id="2" name="Title 1"/>
          <p:cNvSpPr>
            <a:spLocks noGrp="1"/>
          </p:cNvSpPr>
          <p:nvPr>
            <p:ph type="title"/>
          </p:nvPr>
        </p:nvSpPr>
        <p:spPr/>
        <p:txBody>
          <a:bodyPr/>
          <a:lstStyle/>
          <a:p>
            <a:pPr algn="r">
              <a:defRPr/>
            </a:pPr>
            <a:r>
              <a:rPr lang="hr-HR" sz="2800" dirty="0" smtClean="0">
                <a:solidFill>
                  <a:schemeClr val="bg2">
                    <a:lumMod val="75000"/>
                  </a:schemeClr>
                </a:solidFill>
                <a:latin typeface="Bookman Old Style" pitchFamily="18" charset="0"/>
              </a:rPr>
              <a:t>muzEJ!</a:t>
            </a:r>
            <a:endParaRPr lang="hr-HR" sz="2800" dirty="0">
              <a:solidFill>
                <a:schemeClr val="bg2">
                  <a:lumMod val="75000"/>
                </a:schemeClr>
              </a:solidFill>
              <a:latin typeface="Bookman Old Style" pitchFamily="18" charset="0"/>
            </a:endParaRPr>
          </a:p>
        </p:txBody>
      </p:sp>
      <p:pic>
        <p:nvPicPr>
          <p:cNvPr id="4" name="Picture 2" descr="C:\Users\Denis\Desktop\present_6.jpg"/>
          <p:cNvPicPr>
            <a:picLocks noChangeAspect="1" noChangeArrowheads="1"/>
          </p:cNvPicPr>
          <p:nvPr/>
        </p:nvPicPr>
        <p:blipFill>
          <a:blip r:embed="rId2" cstate="print"/>
          <a:srcRect/>
          <a:stretch>
            <a:fillRect/>
          </a:stretch>
        </p:blipFill>
        <p:spPr bwMode="auto">
          <a:xfrm>
            <a:off x="2482850" y="1325563"/>
            <a:ext cx="4264025" cy="4905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bg/>
                                          </p:spTgt>
                                        </p:tgtEl>
                                        <p:attrNameLst>
                                          <p:attrName>style.visibility</p:attrName>
                                        </p:attrNameLst>
                                      </p:cBhvr>
                                      <p:to>
                                        <p:strVal val="visible"/>
                                      </p:to>
                                    </p:set>
                                    <p:animEffect transition="in" filter="fade">
                                      <p:cBhvr>
                                        <p:cTn id="10" dur="2000"/>
                                        <p:tgtEl>
                                          <p:spTgt spid="6">
                                            <p:bg/>
                                          </p:spTgt>
                                        </p:tgtEl>
                                      </p:cBhvr>
                                    </p:animEffect>
                                  </p:childTnLst>
                                </p:cTn>
                              </p:par>
                              <p:par>
                                <p:cTn id="11" presetID="10" presetClass="entr" presetSubtype="0" fill="hold" nodeType="withEffect" nodePh="1">
                                  <p:stCondLst>
                                    <p:cond delay="0"/>
                                  </p:stCondLst>
                                  <p:endCondLst>
                                    <p:cond evt="begin" delay="0">
                                      <p:tn val="11"/>
                                    </p:cond>
                                  </p:end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quarter" idx="1"/>
          </p:nvPr>
        </p:nvSpPr>
        <p:spPr>
          <a:xfrm>
            <a:off x="457200" y="1274285"/>
            <a:ext cx="8229600" cy="5041728"/>
          </a:xfrm>
          <a:solidFill>
            <a:schemeClr val="tx2">
              <a:lumMod val="20000"/>
              <a:lumOff val="80000"/>
              <a:alpha val="61000"/>
            </a:schemeClr>
          </a:solidFill>
          <a:effectLst>
            <a:glow rad="101600">
              <a:schemeClr val="accent4">
                <a:satMod val="175000"/>
                <a:alpha val="40000"/>
              </a:schemeClr>
            </a:glow>
          </a:effectLst>
        </p:spPr>
        <p:txBody>
          <a:bodyPr/>
          <a:lstStyle/>
          <a:p>
            <a:pPr>
              <a:defRPr/>
            </a:pPr>
            <a:endParaRPr lang="hr-HR" dirty="0"/>
          </a:p>
        </p:txBody>
      </p:sp>
      <p:sp>
        <p:nvSpPr>
          <p:cNvPr id="2" name="Title 1"/>
          <p:cNvSpPr>
            <a:spLocks noGrp="1"/>
          </p:cNvSpPr>
          <p:nvPr>
            <p:ph type="title"/>
          </p:nvPr>
        </p:nvSpPr>
        <p:spPr/>
        <p:txBody>
          <a:bodyPr/>
          <a:lstStyle/>
          <a:p>
            <a:pPr algn="r">
              <a:defRPr/>
            </a:pPr>
            <a:r>
              <a:rPr lang="hr-HR" sz="2800" dirty="0" smtClean="0">
                <a:solidFill>
                  <a:schemeClr val="bg2">
                    <a:lumMod val="75000"/>
                  </a:schemeClr>
                </a:solidFill>
                <a:latin typeface="Bookman Old Style" pitchFamily="18" charset="0"/>
              </a:rPr>
              <a:t>muzEJ!</a:t>
            </a:r>
            <a:endParaRPr lang="hr-HR" sz="2800" dirty="0">
              <a:solidFill>
                <a:schemeClr val="bg2">
                  <a:lumMod val="75000"/>
                </a:schemeClr>
              </a:solidFill>
              <a:latin typeface="Bookman Old Style" pitchFamily="18" charset="0"/>
            </a:endParaRPr>
          </a:p>
        </p:txBody>
      </p:sp>
      <p:pic>
        <p:nvPicPr>
          <p:cNvPr id="4" name="Picture 2" descr="C:\Users\Denis\Desktop\present_7.jpg"/>
          <p:cNvPicPr>
            <a:picLocks noChangeAspect="1" noChangeArrowheads="1"/>
          </p:cNvPicPr>
          <p:nvPr/>
        </p:nvPicPr>
        <p:blipFill>
          <a:blip r:embed="rId2" cstate="print"/>
          <a:srcRect/>
          <a:stretch>
            <a:fillRect/>
          </a:stretch>
        </p:blipFill>
        <p:spPr bwMode="auto">
          <a:xfrm>
            <a:off x="2519363" y="1323975"/>
            <a:ext cx="4249737" cy="49260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bg/>
                                          </p:spTgt>
                                        </p:tgtEl>
                                        <p:attrNameLst>
                                          <p:attrName>style.visibility</p:attrName>
                                        </p:attrNameLst>
                                      </p:cBhvr>
                                      <p:to>
                                        <p:strVal val="visible"/>
                                      </p:to>
                                    </p:set>
                                    <p:animEffect transition="in" filter="fade">
                                      <p:cBhvr>
                                        <p:cTn id="10" dur="2000"/>
                                        <p:tgtEl>
                                          <p:spTgt spid="6">
                                            <p:bg/>
                                          </p:spTgt>
                                        </p:tgtEl>
                                      </p:cBhvr>
                                    </p:animEffect>
                                  </p:childTnLst>
                                </p:cTn>
                              </p:par>
                              <p:par>
                                <p:cTn id="11" presetID="10" presetClass="entr" presetSubtype="0" fill="hold" nodeType="withEffect" nodePh="1">
                                  <p:stCondLst>
                                    <p:cond delay="0"/>
                                  </p:stCondLst>
                                  <p:endCondLst>
                                    <p:cond evt="begin" delay="0">
                                      <p:tn val="11"/>
                                    </p:cond>
                                  </p:end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quarter" idx="1"/>
          </p:nvPr>
        </p:nvSpPr>
        <p:spPr>
          <a:xfrm>
            <a:off x="457200" y="1274285"/>
            <a:ext cx="8229600" cy="5041728"/>
          </a:xfrm>
          <a:solidFill>
            <a:schemeClr val="tx2">
              <a:lumMod val="20000"/>
              <a:lumOff val="80000"/>
              <a:alpha val="61000"/>
            </a:schemeClr>
          </a:solidFill>
          <a:effectLst>
            <a:glow rad="101600">
              <a:schemeClr val="accent4">
                <a:satMod val="175000"/>
                <a:alpha val="40000"/>
              </a:schemeClr>
            </a:glow>
          </a:effectLst>
        </p:spPr>
        <p:txBody>
          <a:bodyPr/>
          <a:lstStyle/>
          <a:p>
            <a:pPr>
              <a:defRPr/>
            </a:pPr>
            <a:endParaRPr lang="hr-HR" dirty="0"/>
          </a:p>
        </p:txBody>
      </p:sp>
      <p:sp>
        <p:nvSpPr>
          <p:cNvPr id="2" name="Title 1"/>
          <p:cNvSpPr>
            <a:spLocks noGrp="1"/>
          </p:cNvSpPr>
          <p:nvPr>
            <p:ph type="title"/>
          </p:nvPr>
        </p:nvSpPr>
        <p:spPr/>
        <p:txBody>
          <a:bodyPr/>
          <a:lstStyle/>
          <a:p>
            <a:pPr algn="r">
              <a:defRPr/>
            </a:pPr>
            <a:r>
              <a:rPr lang="hr-HR" sz="2800" dirty="0" smtClean="0">
                <a:solidFill>
                  <a:schemeClr val="bg2">
                    <a:lumMod val="75000"/>
                  </a:schemeClr>
                </a:solidFill>
                <a:latin typeface="Bookman Old Style" pitchFamily="18" charset="0"/>
              </a:rPr>
              <a:t>muzEJ!</a:t>
            </a:r>
            <a:endParaRPr lang="hr-HR" sz="2800" dirty="0">
              <a:solidFill>
                <a:schemeClr val="bg2">
                  <a:lumMod val="75000"/>
                </a:schemeClr>
              </a:solidFill>
              <a:latin typeface="Bookman Old Style" pitchFamily="18" charset="0"/>
            </a:endParaRPr>
          </a:p>
        </p:txBody>
      </p:sp>
      <p:pic>
        <p:nvPicPr>
          <p:cNvPr id="4" name="Picture 2" descr="C:\Users\Denis\Desktop\present_8.jpg"/>
          <p:cNvPicPr>
            <a:picLocks noChangeAspect="1" noChangeArrowheads="1"/>
          </p:cNvPicPr>
          <p:nvPr/>
        </p:nvPicPr>
        <p:blipFill>
          <a:blip r:embed="rId2" cstate="print"/>
          <a:srcRect/>
          <a:stretch>
            <a:fillRect/>
          </a:stretch>
        </p:blipFill>
        <p:spPr bwMode="auto">
          <a:xfrm>
            <a:off x="2519363" y="1325563"/>
            <a:ext cx="4240212" cy="4905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bg/>
                                          </p:spTgt>
                                        </p:tgtEl>
                                        <p:attrNameLst>
                                          <p:attrName>style.visibility</p:attrName>
                                        </p:attrNameLst>
                                      </p:cBhvr>
                                      <p:to>
                                        <p:strVal val="visible"/>
                                      </p:to>
                                    </p:set>
                                    <p:animEffect transition="in" filter="fade">
                                      <p:cBhvr>
                                        <p:cTn id="10" dur="2000"/>
                                        <p:tgtEl>
                                          <p:spTgt spid="6">
                                            <p:bg/>
                                          </p:spTgt>
                                        </p:tgtEl>
                                      </p:cBhvr>
                                    </p:animEffect>
                                  </p:childTnLst>
                                </p:cTn>
                              </p:par>
                              <p:par>
                                <p:cTn id="11" presetID="10" presetClass="entr" presetSubtype="0" fill="hold" nodeType="withEffect" nodePh="1">
                                  <p:stCondLst>
                                    <p:cond delay="0"/>
                                  </p:stCondLst>
                                  <p:endCondLst>
                                    <p:cond evt="begin" delay="0">
                                      <p:tn val="11"/>
                                    </p:cond>
                                  </p:end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quarter" idx="1"/>
          </p:nvPr>
        </p:nvSpPr>
        <p:spPr>
          <a:xfrm>
            <a:off x="457200" y="1274285"/>
            <a:ext cx="8229600" cy="5041728"/>
          </a:xfrm>
          <a:solidFill>
            <a:schemeClr val="tx2">
              <a:lumMod val="20000"/>
              <a:lumOff val="80000"/>
              <a:alpha val="61000"/>
            </a:schemeClr>
          </a:solidFill>
          <a:effectLst>
            <a:glow rad="101600">
              <a:schemeClr val="accent4">
                <a:satMod val="175000"/>
                <a:alpha val="40000"/>
              </a:schemeClr>
            </a:glow>
          </a:effectLst>
        </p:spPr>
        <p:txBody>
          <a:bodyPr/>
          <a:lstStyle/>
          <a:p>
            <a:pPr>
              <a:defRPr/>
            </a:pPr>
            <a:endParaRPr lang="hr-HR" dirty="0"/>
          </a:p>
        </p:txBody>
      </p:sp>
      <p:sp>
        <p:nvSpPr>
          <p:cNvPr id="2" name="Title 1"/>
          <p:cNvSpPr>
            <a:spLocks noGrp="1"/>
          </p:cNvSpPr>
          <p:nvPr>
            <p:ph type="title"/>
          </p:nvPr>
        </p:nvSpPr>
        <p:spPr/>
        <p:txBody>
          <a:bodyPr/>
          <a:lstStyle/>
          <a:p>
            <a:pPr algn="r">
              <a:defRPr/>
            </a:pPr>
            <a:r>
              <a:rPr lang="hr-HR" sz="2800" dirty="0" smtClean="0">
                <a:solidFill>
                  <a:schemeClr val="bg2">
                    <a:lumMod val="75000"/>
                  </a:schemeClr>
                </a:solidFill>
                <a:latin typeface="Bookman Old Style" pitchFamily="18" charset="0"/>
              </a:rPr>
              <a:t>muzEJ!</a:t>
            </a:r>
            <a:endParaRPr lang="hr-HR" sz="2800" dirty="0">
              <a:solidFill>
                <a:schemeClr val="bg2">
                  <a:lumMod val="75000"/>
                </a:schemeClr>
              </a:solidFill>
              <a:latin typeface="Bookman Old Style" pitchFamily="18" charset="0"/>
            </a:endParaRPr>
          </a:p>
        </p:txBody>
      </p:sp>
      <p:pic>
        <p:nvPicPr>
          <p:cNvPr id="4" name="Picture 2" descr="C:\Users\Denis\Desktop\present_9.jpg"/>
          <p:cNvPicPr>
            <a:picLocks noChangeAspect="1" noChangeArrowheads="1"/>
          </p:cNvPicPr>
          <p:nvPr/>
        </p:nvPicPr>
        <p:blipFill>
          <a:blip r:embed="rId2" cstate="print"/>
          <a:srcRect/>
          <a:stretch>
            <a:fillRect/>
          </a:stretch>
        </p:blipFill>
        <p:spPr bwMode="auto">
          <a:xfrm>
            <a:off x="2519363" y="1325563"/>
            <a:ext cx="4244975" cy="48942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bg/>
                                          </p:spTgt>
                                        </p:tgtEl>
                                        <p:attrNameLst>
                                          <p:attrName>style.visibility</p:attrName>
                                        </p:attrNameLst>
                                      </p:cBhvr>
                                      <p:to>
                                        <p:strVal val="visible"/>
                                      </p:to>
                                    </p:set>
                                    <p:animEffect transition="in" filter="fade">
                                      <p:cBhvr>
                                        <p:cTn id="10" dur="2000"/>
                                        <p:tgtEl>
                                          <p:spTgt spid="6">
                                            <p:bg/>
                                          </p:spTgt>
                                        </p:tgtEl>
                                      </p:cBhvr>
                                    </p:animEffect>
                                  </p:childTnLst>
                                </p:cTn>
                              </p:par>
                              <p:par>
                                <p:cTn id="11" presetID="10" presetClass="entr" presetSubtype="0" fill="hold" nodeType="withEffect" nodePh="1">
                                  <p:stCondLst>
                                    <p:cond delay="0"/>
                                  </p:stCondLst>
                                  <p:endCondLst>
                                    <p:cond evt="begin" delay="0">
                                      <p:tn val="11"/>
                                    </p:cond>
                                  </p:end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quarter" idx="1"/>
          </p:nvPr>
        </p:nvSpPr>
        <p:spPr>
          <a:xfrm>
            <a:off x="457200" y="1274285"/>
            <a:ext cx="8229600" cy="5041728"/>
          </a:xfrm>
          <a:solidFill>
            <a:schemeClr val="tx2">
              <a:lumMod val="20000"/>
              <a:lumOff val="80000"/>
              <a:alpha val="61000"/>
            </a:schemeClr>
          </a:solidFill>
          <a:effectLst>
            <a:glow rad="101600">
              <a:schemeClr val="accent4">
                <a:satMod val="175000"/>
                <a:alpha val="40000"/>
              </a:schemeClr>
            </a:glow>
          </a:effectLst>
        </p:spPr>
        <p:txBody>
          <a:bodyPr/>
          <a:lstStyle/>
          <a:p>
            <a:pPr>
              <a:defRPr/>
            </a:pPr>
            <a:endParaRPr lang="hr-HR" dirty="0"/>
          </a:p>
        </p:txBody>
      </p:sp>
      <p:sp>
        <p:nvSpPr>
          <p:cNvPr id="2" name="Title 1"/>
          <p:cNvSpPr>
            <a:spLocks noGrp="1"/>
          </p:cNvSpPr>
          <p:nvPr>
            <p:ph type="title"/>
          </p:nvPr>
        </p:nvSpPr>
        <p:spPr/>
        <p:txBody>
          <a:bodyPr/>
          <a:lstStyle/>
          <a:p>
            <a:pPr algn="r">
              <a:defRPr/>
            </a:pPr>
            <a:r>
              <a:rPr lang="hr-HR" sz="2800" dirty="0" smtClean="0">
                <a:solidFill>
                  <a:schemeClr val="bg2">
                    <a:lumMod val="75000"/>
                  </a:schemeClr>
                </a:solidFill>
                <a:latin typeface="Bookman Old Style" pitchFamily="18" charset="0"/>
              </a:rPr>
              <a:t>Online baze MDC-a</a:t>
            </a:r>
            <a:endParaRPr lang="hr-HR" sz="2800" dirty="0">
              <a:solidFill>
                <a:schemeClr val="bg2">
                  <a:lumMod val="75000"/>
                </a:schemeClr>
              </a:solidFill>
              <a:latin typeface="Bookman Old Style" pitchFamily="18" charset="0"/>
            </a:endParaRPr>
          </a:p>
        </p:txBody>
      </p:sp>
      <p:pic>
        <p:nvPicPr>
          <p:cNvPr id="10243" name="Picture 3" descr="C:\Users\Denis\Desktop\present_10.jpg"/>
          <p:cNvPicPr>
            <a:picLocks noChangeAspect="1" noChangeArrowheads="1"/>
          </p:cNvPicPr>
          <p:nvPr/>
        </p:nvPicPr>
        <p:blipFill>
          <a:blip r:embed="rId2" cstate="print"/>
          <a:srcRect/>
          <a:stretch>
            <a:fillRect/>
          </a:stretch>
        </p:blipFill>
        <p:spPr bwMode="auto">
          <a:xfrm>
            <a:off x="2519363" y="1325563"/>
            <a:ext cx="4367212" cy="4851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43"/>
                                        </p:tgtEl>
                                        <p:attrNameLst>
                                          <p:attrName>style.visibility</p:attrName>
                                        </p:attrNameLst>
                                      </p:cBhvr>
                                      <p:to>
                                        <p:strVal val="visible"/>
                                      </p:to>
                                    </p:set>
                                    <p:animEffect transition="in" filter="fade">
                                      <p:cBhvr>
                                        <p:cTn id="10" dur="1000"/>
                                        <p:tgtEl>
                                          <p:spTgt spid="10243"/>
                                        </p:tgtEl>
                                      </p:cBhvr>
                                    </p:animEffect>
                                  </p:childTnLst>
                                </p:cTn>
                              </p:par>
                              <p:par>
                                <p:cTn id="11" presetID="10" presetClass="entr" presetSubtype="0" fill="hold" nodeType="withEffect">
                                  <p:stCondLst>
                                    <p:cond delay="0"/>
                                  </p:stCondLst>
                                  <p:childTnLst>
                                    <p:set>
                                      <p:cBhvr>
                                        <p:cTn id="12" dur="1" fill="hold">
                                          <p:stCondLst>
                                            <p:cond delay="0"/>
                                          </p:stCondLst>
                                        </p:cTn>
                                        <p:tgtEl>
                                          <p:spTgt spid="6">
                                            <p:bg/>
                                          </p:spTgt>
                                        </p:tgtEl>
                                        <p:attrNameLst>
                                          <p:attrName>style.visibility</p:attrName>
                                        </p:attrNameLst>
                                      </p:cBhvr>
                                      <p:to>
                                        <p:strVal val="visible"/>
                                      </p:to>
                                    </p:set>
                                    <p:animEffect transition="in" filter="fade">
                                      <p:cBhvr>
                                        <p:cTn id="13" dur="2000"/>
                                        <p:tgtEl>
                                          <p:spTgt spid="6">
                                            <p:bg/>
                                          </p:spTgt>
                                        </p:tgtEl>
                                      </p:cBhvr>
                                    </p:animEffect>
                                  </p:childTnLst>
                                </p:cTn>
                              </p:par>
                              <p:par>
                                <p:cTn id="14" presetID="10" presetClass="entr" presetSubtype="0" fill="hold" nodeType="withEffect" nodePh="1">
                                  <p:stCondLst>
                                    <p:cond delay="0"/>
                                  </p:stCondLst>
                                  <p:endCondLst>
                                    <p:cond evt="begin" delay="0">
                                      <p:tn val="14"/>
                                    </p:cond>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quarter" idx="1"/>
          </p:nvPr>
        </p:nvSpPr>
        <p:spPr>
          <a:xfrm>
            <a:off x="457200" y="1274285"/>
            <a:ext cx="8229600" cy="5041728"/>
          </a:xfrm>
          <a:solidFill>
            <a:schemeClr val="tx2">
              <a:lumMod val="20000"/>
              <a:lumOff val="80000"/>
              <a:alpha val="61000"/>
            </a:schemeClr>
          </a:solidFill>
          <a:effectLst>
            <a:glow rad="101600">
              <a:schemeClr val="accent4">
                <a:satMod val="175000"/>
                <a:alpha val="40000"/>
              </a:schemeClr>
            </a:glow>
          </a:effectLst>
        </p:spPr>
        <p:txBody>
          <a:bodyPr/>
          <a:lstStyle/>
          <a:p>
            <a:pPr>
              <a:defRPr/>
            </a:pPr>
            <a:endParaRPr lang="hr-HR" dirty="0"/>
          </a:p>
        </p:txBody>
      </p:sp>
      <p:sp>
        <p:nvSpPr>
          <p:cNvPr id="2" name="Title 1"/>
          <p:cNvSpPr>
            <a:spLocks noGrp="1"/>
          </p:cNvSpPr>
          <p:nvPr>
            <p:ph type="title"/>
          </p:nvPr>
        </p:nvSpPr>
        <p:spPr/>
        <p:txBody>
          <a:bodyPr/>
          <a:lstStyle/>
          <a:p>
            <a:pPr algn="r">
              <a:defRPr/>
            </a:pPr>
            <a:r>
              <a:rPr lang="hr-HR" sz="2800" dirty="0" smtClean="0">
                <a:solidFill>
                  <a:schemeClr val="bg2">
                    <a:lumMod val="75000"/>
                  </a:schemeClr>
                </a:solidFill>
                <a:latin typeface="Bookman Old Style" pitchFamily="18" charset="0"/>
              </a:rPr>
              <a:t>Online baze MDC-a</a:t>
            </a:r>
            <a:endParaRPr lang="hr-HR" sz="2800" dirty="0">
              <a:solidFill>
                <a:schemeClr val="bg2">
                  <a:lumMod val="75000"/>
                </a:schemeClr>
              </a:solidFill>
              <a:latin typeface="Bookman Old Style" pitchFamily="18" charset="0"/>
            </a:endParaRPr>
          </a:p>
        </p:txBody>
      </p:sp>
      <p:pic>
        <p:nvPicPr>
          <p:cNvPr id="4" name="Picture 2" descr="C:\Users\Denis\Desktop\present_11.jpg"/>
          <p:cNvPicPr>
            <a:picLocks noChangeAspect="1" noChangeArrowheads="1"/>
          </p:cNvPicPr>
          <p:nvPr/>
        </p:nvPicPr>
        <p:blipFill>
          <a:blip r:embed="rId2" cstate="print"/>
          <a:srcRect/>
          <a:stretch>
            <a:fillRect/>
          </a:stretch>
        </p:blipFill>
        <p:spPr bwMode="auto">
          <a:xfrm>
            <a:off x="2519363" y="1325563"/>
            <a:ext cx="4678362" cy="4905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bg/>
                                          </p:spTgt>
                                        </p:tgtEl>
                                        <p:attrNameLst>
                                          <p:attrName>style.visibility</p:attrName>
                                        </p:attrNameLst>
                                      </p:cBhvr>
                                      <p:to>
                                        <p:strVal val="visible"/>
                                      </p:to>
                                    </p:set>
                                    <p:animEffect transition="in" filter="fade">
                                      <p:cBhvr>
                                        <p:cTn id="10" dur="2000"/>
                                        <p:tgtEl>
                                          <p:spTgt spid="6">
                                            <p:bg/>
                                          </p:spTgt>
                                        </p:tgtEl>
                                      </p:cBhvr>
                                    </p:animEffect>
                                  </p:childTnLst>
                                </p:cTn>
                              </p:par>
                              <p:par>
                                <p:cTn id="11" presetID="10" presetClass="entr" presetSubtype="0" fill="hold" nodeType="withEffect" nodePh="1">
                                  <p:stCondLst>
                                    <p:cond delay="0"/>
                                  </p:stCondLst>
                                  <p:endCondLst>
                                    <p:cond evt="begin" delay="0">
                                      <p:tn val="11"/>
                                    </p:cond>
                                  </p:end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36513" y="0"/>
            <a:ext cx="8785226" cy="1052513"/>
          </a:xfrm>
        </p:spPr>
        <p:txBody>
          <a:bodyPr/>
          <a:lstStyle/>
          <a:p>
            <a:pPr eaLnBrk="1" hangingPunct="1">
              <a:defRPr/>
            </a:pPr>
            <a:r>
              <a:rPr lang="en-GB" sz="3200" dirty="0" smtClean="0">
                <a:solidFill>
                  <a:schemeClr val="bg2">
                    <a:lumMod val="75000"/>
                  </a:schemeClr>
                </a:solidFill>
                <a:latin typeface="Bookman Old Style" pitchFamily="18" charset="0"/>
              </a:rPr>
              <a:t>Project Croatian Virtual Museums (HVM)</a:t>
            </a:r>
            <a:br>
              <a:rPr lang="en-GB" sz="3200" dirty="0" smtClean="0">
                <a:solidFill>
                  <a:schemeClr val="bg2">
                    <a:lumMod val="75000"/>
                  </a:schemeClr>
                </a:solidFill>
                <a:latin typeface="Bookman Old Style" pitchFamily="18" charset="0"/>
              </a:rPr>
            </a:br>
            <a:r>
              <a:rPr lang="en-GB" sz="2400" dirty="0" smtClean="0">
                <a:solidFill>
                  <a:schemeClr val="bg2">
                    <a:lumMod val="75000"/>
                  </a:schemeClr>
                </a:solidFill>
                <a:latin typeface="Bookman Old Style" pitchFamily="18" charset="0"/>
                <a:hlinkClick r:id="rId3"/>
              </a:rPr>
              <a:t>http://www.mdc.hr/muzeji.aspx</a:t>
            </a:r>
            <a:endParaRPr lang="en-US" sz="2400" dirty="0" smtClean="0">
              <a:solidFill>
                <a:schemeClr val="bg2">
                  <a:lumMod val="75000"/>
                </a:schemeClr>
              </a:solidFill>
              <a:latin typeface="Bookman Old Style" pitchFamily="18" charset="0"/>
            </a:endParaRPr>
          </a:p>
        </p:txBody>
      </p:sp>
      <p:sp>
        <p:nvSpPr>
          <p:cNvPr id="22530" name="Rectangle 3"/>
          <p:cNvSpPr>
            <a:spLocks noGrp="1" noChangeArrowheads="1"/>
          </p:cNvSpPr>
          <p:nvPr>
            <p:ph type="body" idx="1"/>
          </p:nvPr>
        </p:nvSpPr>
        <p:spPr>
          <a:xfrm>
            <a:off x="107950" y="1125538"/>
            <a:ext cx="9036050" cy="5472112"/>
          </a:xfrm>
        </p:spPr>
        <p:txBody>
          <a:bodyPr/>
          <a:lstStyle/>
          <a:p>
            <a:pPr eaLnBrk="1" hangingPunct="1">
              <a:lnSpc>
                <a:spcPct val="80000"/>
              </a:lnSpc>
              <a:buFont typeface="Wingdings" pitchFamily="2" charset="2"/>
              <a:buNone/>
            </a:pPr>
            <a:endParaRPr lang="en-GB" sz="700" dirty="0" smtClean="0">
              <a:latin typeface="Bookman Old Style" pitchFamily="18" charset="0"/>
            </a:endParaRPr>
          </a:p>
          <a:p>
            <a:pPr eaLnBrk="1" hangingPunct="1">
              <a:lnSpc>
                <a:spcPct val="80000"/>
              </a:lnSpc>
              <a:buFont typeface="Wingdings" pitchFamily="2" charset="2"/>
              <a:buChar char="§"/>
            </a:pPr>
            <a:r>
              <a:rPr lang="hr-HR" sz="2000" dirty="0" smtClean="0">
                <a:latin typeface="Bookman Old Style" pitchFamily="18" charset="0"/>
              </a:rPr>
              <a:t>A</a:t>
            </a:r>
            <a:r>
              <a:rPr lang="en-GB" sz="2000" dirty="0" smtClean="0">
                <a:latin typeface="Bookman Old Style" pitchFamily="18" charset="0"/>
              </a:rPr>
              <a:t> part of the MDC museum portal </a:t>
            </a:r>
            <a:r>
              <a:rPr lang="en-GB" sz="2000" dirty="0" smtClean="0">
                <a:latin typeface="Bookman Old Style" pitchFamily="18" charset="0"/>
                <a:hlinkClick r:id="rId4"/>
              </a:rPr>
              <a:t>www.mdc.hr</a:t>
            </a:r>
            <a:r>
              <a:rPr lang="hr-HR" sz="2000" dirty="0" smtClean="0">
                <a:latin typeface="Bookman Old Style" pitchFamily="18" charset="0"/>
              </a:rPr>
              <a:t>, since 2008</a:t>
            </a:r>
          </a:p>
          <a:p>
            <a:pPr eaLnBrk="1" hangingPunct="1">
              <a:lnSpc>
                <a:spcPct val="80000"/>
              </a:lnSpc>
              <a:buFont typeface="Wingdings" pitchFamily="2" charset="2"/>
              <a:buNone/>
            </a:pPr>
            <a:endParaRPr lang="en-GB" sz="700" dirty="0" smtClean="0">
              <a:latin typeface="Bookman Old Style" pitchFamily="18" charset="0"/>
            </a:endParaRPr>
          </a:p>
          <a:p>
            <a:pPr eaLnBrk="1" hangingPunct="1">
              <a:buFont typeface="Wingdings" pitchFamily="2" charset="2"/>
              <a:buChar char="§"/>
            </a:pPr>
            <a:r>
              <a:rPr lang="hr-HR" sz="2000" dirty="0" smtClean="0">
                <a:latin typeface="Bookman Old Style" pitchFamily="18" charset="0"/>
              </a:rPr>
              <a:t>F</a:t>
            </a:r>
            <a:r>
              <a:rPr lang="en-GB" sz="2000" dirty="0" err="1" smtClean="0">
                <a:latin typeface="Bookman Old Style" pitchFamily="18" charset="0"/>
              </a:rPr>
              <a:t>inancial</a:t>
            </a:r>
            <a:r>
              <a:rPr lang="en-GB" sz="2000" dirty="0" smtClean="0">
                <a:latin typeface="Bookman Old Style" pitchFamily="18" charset="0"/>
              </a:rPr>
              <a:t> support by the Ministry of Culture - National digitization project in 2008 &amp; 2009</a:t>
            </a:r>
            <a:endParaRPr lang="hr-HR" sz="2000" dirty="0" smtClean="0">
              <a:latin typeface="Bookman Old Style" pitchFamily="18" charset="0"/>
            </a:endParaRPr>
          </a:p>
          <a:p>
            <a:pPr eaLnBrk="1" hangingPunct="1">
              <a:lnSpc>
                <a:spcPct val="80000"/>
              </a:lnSpc>
              <a:buFont typeface="Wingdings" pitchFamily="2" charset="2"/>
              <a:buNone/>
            </a:pPr>
            <a:endParaRPr lang="hr-HR" sz="1000" dirty="0" smtClean="0">
              <a:latin typeface="Bookman Old Style" pitchFamily="18" charset="0"/>
            </a:endParaRPr>
          </a:p>
          <a:p>
            <a:pPr eaLnBrk="1" hangingPunct="1">
              <a:lnSpc>
                <a:spcPct val="80000"/>
              </a:lnSpc>
              <a:buFont typeface="Wingdings" pitchFamily="2" charset="2"/>
              <a:buNone/>
            </a:pPr>
            <a:r>
              <a:rPr lang="hr-HR" sz="1800" dirty="0" smtClean="0">
                <a:latin typeface="Bookman Old Style" pitchFamily="18" charset="0"/>
              </a:rPr>
              <a:t>The objectives</a:t>
            </a:r>
            <a:r>
              <a:rPr lang="hr-HR" sz="1600" dirty="0" smtClean="0">
                <a:latin typeface="Bookman Old Style" pitchFamily="18" charset="0"/>
              </a:rPr>
              <a:t>:</a:t>
            </a:r>
          </a:p>
          <a:p>
            <a:pPr lvl="1" eaLnBrk="1" hangingPunct="1">
              <a:buFont typeface="Wingdings" pitchFamily="2" charset="2"/>
              <a:buChar char="§"/>
            </a:pPr>
            <a:r>
              <a:rPr lang="hr-HR" sz="1800" dirty="0" smtClean="0">
                <a:latin typeface="Bookman Old Style" pitchFamily="18" charset="0"/>
              </a:rPr>
              <a:t>t</a:t>
            </a:r>
            <a:r>
              <a:rPr lang="en-GB" sz="1800" dirty="0" smtClean="0">
                <a:latin typeface="Bookman Old Style" pitchFamily="18" charset="0"/>
              </a:rPr>
              <a:t>o create the platform for presentation of </a:t>
            </a:r>
            <a:r>
              <a:rPr lang="en-GB" sz="1800" b="1" dirty="0" smtClean="0">
                <a:latin typeface="Bookman Old Style" pitchFamily="18" charset="0"/>
              </a:rPr>
              <a:t>all the museums</a:t>
            </a:r>
            <a:r>
              <a:rPr lang="en-GB" sz="1800" dirty="0" smtClean="0">
                <a:latin typeface="Bookman Old Style" pitchFamily="18" charset="0"/>
              </a:rPr>
              <a:t> in Croatia</a:t>
            </a:r>
            <a:r>
              <a:rPr lang="hr-HR" sz="1800" dirty="0" smtClean="0">
                <a:latin typeface="Bookman Old Style" pitchFamily="18" charset="0"/>
              </a:rPr>
              <a:t> </a:t>
            </a:r>
            <a:r>
              <a:rPr lang="en-GB" sz="1800" dirty="0" smtClean="0">
                <a:latin typeface="Bookman Old Style" pitchFamily="18" charset="0"/>
              </a:rPr>
              <a:t>at 3 levels:</a:t>
            </a:r>
          </a:p>
          <a:p>
            <a:pPr lvl="1" eaLnBrk="1" hangingPunct="1">
              <a:lnSpc>
                <a:spcPct val="80000"/>
              </a:lnSpc>
              <a:buFont typeface="Wingdings" pitchFamily="2" charset="2"/>
              <a:buNone/>
            </a:pPr>
            <a:r>
              <a:rPr lang="en-GB" sz="1800" dirty="0" smtClean="0">
                <a:latin typeface="Bookman Old Style" pitchFamily="18" charset="0"/>
              </a:rPr>
              <a:t>	- </a:t>
            </a:r>
            <a:r>
              <a:rPr lang="en-GB" sz="1800" b="1" dirty="0" smtClean="0">
                <a:latin typeface="Bookman Old Style" pitchFamily="18" charset="0"/>
              </a:rPr>
              <a:t>museum</a:t>
            </a:r>
            <a:r>
              <a:rPr lang="en-GB" sz="1800" dirty="0" smtClean="0">
                <a:latin typeface="Bookman Old Style" pitchFamily="18" charset="0"/>
              </a:rPr>
              <a:t> level </a:t>
            </a:r>
          </a:p>
          <a:p>
            <a:pPr lvl="1" eaLnBrk="1" hangingPunct="1">
              <a:lnSpc>
                <a:spcPct val="80000"/>
              </a:lnSpc>
              <a:buFont typeface="Wingdings" pitchFamily="2" charset="2"/>
              <a:buNone/>
            </a:pPr>
            <a:r>
              <a:rPr lang="en-GB" sz="1800" dirty="0" smtClean="0">
                <a:latin typeface="Bookman Old Style" pitchFamily="18" charset="0"/>
              </a:rPr>
              <a:t>	- </a:t>
            </a:r>
            <a:r>
              <a:rPr lang="en-GB" sz="1800" b="1" dirty="0" smtClean="0">
                <a:latin typeface="Bookman Old Style" pitchFamily="18" charset="0"/>
              </a:rPr>
              <a:t>collection</a:t>
            </a:r>
            <a:r>
              <a:rPr lang="en-GB" sz="1800" dirty="0" smtClean="0">
                <a:latin typeface="Bookman Old Style" pitchFamily="18" charset="0"/>
              </a:rPr>
              <a:t> level</a:t>
            </a:r>
          </a:p>
          <a:p>
            <a:pPr lvl="1" eaLnBrk="1" hangingPunct="1">
              <a:lnSpc>
                <a:spcPct val="80000"/>
              </a:lnSpc>
              <a:buFont typeface="Wingdings" pitchFamily="2" charset="2"/>
              <a:buNone/>
            </a:pPr>
            <a:r>
              <a:rPr lang="en-GB" sz="1800" dirty="0" smtClean="0">
                <a:latin typeface="Bookman Old Style" pitchFamily="18" charset="0"/>
              </a:rPr>
              <a:t>	- item (</a:t>
            </a:r>
            <a:r>
              <a:rPr lang="en-GB" sz="1800" b="1" dirty="0" smtClean="0">
                <a:latin typeface="Bookman Old Style" pitchFamily="18" charset="0"/>
              </a:rPr>
              <a:t>museum object</a:t>
            </a:r>
            <a:r>
              <a:rPr lang="en-GB" sz="1800" dirty="0" smtClean="0">
                <a:latin typeface="Bookman Old Style" pitchFamily="18" charset="0"/>
              </a:rPr>
              <a:t>) level</a:t>
            </a:r>
            <a:endParaRPr lang="hr-HR" sz="1800" dirty="0" smtClean="0">
              <a:latin typeface="Bookman Old Style" pitchFamily="18" charset="0"/>
            </a:endParaRPr>
          </a:p>
          <a:p>
            <a:pPr eaLnBrk="1" hangingPunct="1">
              <a:lnSpc>
                <a:spcPct val="80000"/>
              </a:lnSpc>
              <a:buFont typeface="Wingdings" pitchFamily="2" charset="2"/>
              <a:buNone/>
            </a:pPr>
            <a:endParaRPr lang="hr-HR" sz="1600" dirty="0" smtClean="0">
              <a:latin typeface="Bookman Old Style" pitchFamily="18" charset="0"/>
            </a:endParaRPr>
          </a:p>
          <a:p>
            <a:pPr lvl="1" eaLnBrk="1" hangingPunct="1">
              <a:lnSpc>
                <a:spcPct val="80000"/>
              </a:lnSpc>
              <a:buFont typeface="Wingdings" pitchFamily="2" charset="2"/>
              <a:buChar char="§"/>
            </a:pPr>
            <a:r>
              <a:rPr lang="hr-HR" sz="1800" dirty="0" smtClean="0">
                <a:latin typeface="Bookman Old Style" pitchFamily="18" charset="0"/>
              </a:rPr>
              <a:t>to present </a:t>
            </a:r>
            <a:r>
              <a:rPr lang="hr-HR" sz="1800" b="1" dirty="0" smtClean="0">
                <a:latin typeface="Bookman Old Style" pitchFamily="18" charset="0"/>
              </a:rPr>
              <a:t>museum activities</a:t>
            </a:r>
          </a:p>
          <a:p>
            <a:pPr eaLnBrk="1" hangingPunct="1">
              <a:lnSpc>
                <a:spcPct val="80000"/>
              </a:lnSpc>
              <a:buFont typeface="Wingdings" pitchFamily="2" charset="2"/>
              <a:buNone/>
            </a:pPr>
            <a:endParaRPr lang="hr-HR" sz="800" dirty="0" smtClean="0">
              <a:latin typeface="Bookman Old Style" pitchFamily="18" charset="0"/>
            </a:endParaRPr>
          </a:p>
          <a:p>
            <a:pPr eaLnBrk="1" hangingPunct="1">
              <a:lnSpc>
                <a:spcPct val="80000"/>
              </a:lnSpc>
              <a:buFont typeface="Wingdings" pitchFamily="2" charset="2"/>
              <a:buNone/>
            </a:pPr>
            <a:endParaRPr lang="hr-HR" sz="800" dirty="0" smtClean="0">
              <a:latin typeface="Bookman Old Style" pitchFamily="18" charset="0"/>
            </a:endParaRPr>
          </a:p>
          <a:p>
            <a:pPr eaLnBrk="1" hangingPunct="1">
              <a:lnSpc>
                <a:spcPct val="80000"/>
              </a:lnSpc>
              <a:buFont typeface="Wingdings" pitchFamily="2" charset="2"/>
              <a:buNone/>
            </a:pPr>
            <a:endParaRPr lang="hr-HR" sz="800" dirty="0" smtClean="0">
              <a:latin typeface="Bookman Old Style" pitchFamily="18" charset="0"/>
            </a:endParaRPr>
          </a:p>
          <a:p>
            <a:pPr eaLnBrk="1" hangingPunct="1">
              <a:lnSpc>
                <a:spcPct val="80000"/>
              </a:lnSpc>
              <a:buFont typeface="Wingdings" pitchFamily="2" charset="2"/>
              <a:buChar char="§"/>
            </a:pPr>
            <a:r>
              <a:rPr lang="en-GB" sz="2000" dirty="0" smtClean="0">
                <a:latin typeface="Bookman Old Style" pitchFamily="18" charset="0"/>
              </a:rPr>
              <a:t>The skeleton of the system is the </a:t>
            </a:r>
            <a:r>
              <a:rPr lang="en-GB" sz="2000" b="1" dirty="0" smtClean="0">
                <a:latin typeface="Bookman Old Style" pitchFamily="18" charset="0"/>
              </a:rPr>
              <a:t>museum profile page</a:t>
            </a:r>
            <a:endParaRPr lang="hr-HR" sz="2000" b="1" dirty="0" smtClean="0">
              <a:latin typeface="Bookman Old Style" pitchFamily="18" charset="0"/>
            </a:endParaRPr>
          </a:p>
          <a:p>
            <a:pPr eaLnBrk="1" hangingPunct="1">
              <a:lnSpc>
                <a:spcPct val="80000"/>
              </a:lnSpc>
              <a:buFont typeface="Wingdings" pitchFamily="2" charset="2"/>
              <a:buChar char="§"/>
            </a:pPr>
            <a:endParaRPr lang="hr-HR" sz="700" b="1" dirty="0" smtClean="0">
              <a:latin typeface="Bookman Old Style" pitchFamily="18" charset="0"/>
            </a:endParaRPr>
          </a:p>
          <a:p>
            <a:pPr eaLnBrk="1" hangingPunct="1">
              <a:buFont typeface="Wingdings" pitchFamily="2" charset="2"/>
              <a:buChar char="§"/>
            </a:pPr>
            <a:r>
              <a:rPr lang="en-GB" sz="2000" dirty="0" smtClean="0">
                <a:latin typeface="Bookman Old Style" pitchFamily="18" charset="0"/>
              </a:rPr>
              <a:t>The structure is </a:t>
            </a:r>
            <a:r>
              <a:rPr lang="en-GB" sz="2000" b="1" dirty="0" smtClean="0">
                <a:latin typeface="Bookman Old Style" pitchFamily="18" charset="0"/>
              </a:rPr>
              <a:t>modular</a:t>
            </a:r>
            <a:r>
              <a:rPr lang="en-GB" sz="2000" dirty="0" smtClean="0">
                <a:latin typeface="Bookman Old Style" pitchFamily="18" charset="0"/>
              </a:rPr>
              <a:t> and new data, units and projects can always be added or to all museums or to a profile of a single museum</a:t>
            </a:r>
            <a:r>
              <a:rPr lang="hr-HR" sz="1600" dirty="0" smtClean="0">
                <a:latin typeface="Bookman Old Style" pitchFamily="18" charset="0"/>
              </a:rPr>
              <a:t>.</a:t>
            </a:r>
            <a:endParaRPr lang="en-US" sz="1800" b="1" dirty="0" smtClean="0">
              <a:latin typeface="Bookman Old Style" pitchFamily="18" charset="0"/>
            </a:endParaRPr>
          </a:p>
        </p:txBody>
      </p:sp>
      <p:pic>
        <p:nvPicPr>
          <p:cNvPr id="7" name="Picture 6" descr="header_text_HVM_hr"/>
          <p:cNvPicPr>
            <a:picLocks noChangeAspect="1" noChangeArrowheads="1"/>
          </p:cNvPicPr>
          <p:nvPr/>
        </p:nvPicPr>
        <p:blipFill>
          <a:blip r:embed="rId5" cstate="print"/>
          <a:srcRect/>
          <a:stretch>
            <a:fillRect/>
          </a:stretch>
        </p:blipFill>
        <p:spPr bwMode="auto">
          <a:xfrm>
            <a:off x="8460432" y="-4875"/>
            <a:ext cx="683568" cy="769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29"/>
                                        </p:tgtEl>
                                        <p:attrNameLst>
                                          <p:attrName>style.visibility</p:attrName>
                                        </p:attrNameLst>
                                      </p:cBhvr>
                                      <p:to>
                                        <p:strVal val="visible"/>
                                      </p:to>
                                    </p:set>
                                    <p:animEffect transition="in" filter="fade">
                                      <p:cBhvr>
                                        <p:cTn id="7" dur="1000"/>
                                        <p:tgtEl>
                                          <p:spTgt spid="2252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2530">
                                            <p:txEl>
                                              <p:pRg st="1" end="1"/>
                                            </p:txEl>
                                          </p:spTgt>
                                        </p:tgtEl>
                                        <p:attrNameLst>
                                          <p:attrName>style.visibility</p:attrName>
                                        </p:attrNameLst>
                                      </p:cBhvr>
                                      <p:to>
                                        <p:strVal val="visible"/>
                                      </p:to>
                                    </p:set>
                                    <p:animEffect transition="in" filter="fade">
                                      <p:cBhvr>
                                        <p:cTn id="11" dur="1000"/>
                                        <p:tgtEl>
                                          <p:spTgt spid="22530">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2530">
                                            <p:txEl>
                                              <p:pRg st="3" end="3"/>
                                            </p:txEl>
                                          </p:spTgt>
                                        </p:tgtEl>
                                        <p:attrNameLst>
                                          <p:attrName>style.visibility</p:attrName>
                                        </p:attrNameLst>
                                      </p:cBhvr>
                                      <p:to>
                                        <p:strVal val="visible"/>
                                      </p:to>
                                    </p:set>
                                    <p:animEffect transition="in" filter="fade">
                                      <p:cBhvr>
                                        <p:cTn id="15" dur="1000"/>
                                        <p:tgtEl>
                                          <p:spTgt spid="22530">
                                            <p:txEl>
                                              <p:pRg st="3" end="3"/>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2530">
                                            <p:txEl>
                                              <p:pRg st="5" end="5"/>
                                            </p:txEl>
                                          </p:spTgt>
                                        </p:tgtEl>
                                        <p:attrNameLst>
                                          <p:attrName>style.visibility</p:attrName>
                                        </p:attrNameLst>
                                      </p:cBhvr>
                                      <p:to>
                                        <p:strVal val="visible"/>
                                      </p:to>
                                    </p:set>
                                    <p:animEffect transition="in" filter="fade">
                                      <p:cBhvr>
                                        <p:cTn id="19" dur="1000"/>
                                        <p:tgtEl>
                                          <p:spTgt spid="22530">
                                            <p:txEl>
                                              <p:pRg st="5" end="5"/>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22530">
                                            <p:txEl>
                                              <p:pRg st="6" end="6"/>
                                            </p:txEl>
                                          </p:spTgt>
                                        </p:tgtEl>
                                        <p:attrNameLst>
                                          <p:attrName>style.visibility</p:attrName>
                                        </p:attrNameLst>
                                      </p:cBhvr>
                                      <p:to>
                                        <p:strVal val="visible"/>
                                      </p:to>
                                    </p:set>
                                    <p:animEffect transition="in" filter="fade">
                                      <p:cBhvr>
                                        <p:cTn id="23" dur="1000"/>
                                        <p:tgtEl>
                                          <p:spTgt spid="22530">
                                            <p:txEl>
                                              <p:pRg st="6" end="6"/>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22530">
                                            <p:txEl>
                                              <p:pRg st="7" end="7"/>
                                            </p:txEl>
                                          </p:spTgt>
                                        </p:tgtEl>
                                        <p:attrNameLst>
                                          <p:attrName>style.visibility</p:attrName>
                                        </p:attrNameLst>
                                      </p:cBhvr>
                                      <p:to>
                                        <p:strVal val="visible"/>
                                      </p:to>
                                    </p:set>
                                    <p:animEffect transition="in" filter="fade">
                                      <p:cBhvr>
                                        <p:cTn id="27" dur="1000"/>
                                        <p:tgtEl>
                                          <p:spTgt spid="22530">
                                            <p:txEl>
                                              <p:pRg st="7" end="7"/>
                                            </p:tx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22530">
                                            <p:txEl>
                                              <p:pRg st="8" end="8"/>
                                            </p:txEl>
                                          </p:spTgt>
                                        </p:tgtEl>
                                        <p:attrNameLst>
                                          <p:attrName>style.visibility</p:attrName>
                                        </p:attrNameLst>
                                      </p:cBhvr>
                                      <p:to>
                                        <p:strVal val="visible"/>
                                      </p:to>
                                    </p:set>
                                    <p:animEffect transition="in" filter="fade">
                                      <p:cBhvr>
                                        <p:cTn id="31" dur="1000"/>
                                        <p:tgtEl>
                                          <p:spTgt spid="22530">
                                            <p:txEl>
                                              <p:pRg st="8" end="8"/>
                                            </p:txEl>
                                          </p:spTgt>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22530">
                                            <p:txEl>
                                              <p:pRg st="9" end="9"/>
                                            </p:txEl>
                                          </p:spTgt>
                                        </p:tgtEl>
                                        <p:attrNameLst>
                                          <p:attrName>style.visibility</p:attrName>
                                        </p:attrNameLst>
                                      </p:cBhvr>
                                      <p:to>
                                        <p:strVal val="visible"/>
                                      </p:to>
                                    </p:set>
                                    <p:animEffect transition="in" filter="fade">
                                      <p:cBhvr>
                                        <p:cTn id="35" dur="1000"/>
                                        <p:tgtEl>
                                          <p:spTgt spid="22530">
                                            <p:txEl>
                                              <p:pRg st="9" end="9"/>
                                            </p:txEl>
                                          </p:spTgt>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22530">
                                            <p:txEl>
                                              <p:pRg st="11" end="11"/>
                                            </p:txEl>
                                          </p:spTgt>
                                        </p:tgtEl>
                                        <p:attrNameLst>
                                          <p:attrName>style.visibility</p:attrName>
                                        </p:attrNameLst>
                                      </p:cBhvr>
                                      <p:to>
                                        <p:strVal val="visible"/>
                                      </p:to>
                                    </p:set>
                                    <p:animEffect transition="in" filter="fade">
                                      <p:cBhvr>
                                        <p:cTn id="39" dur="1000"/>
                                        <p:tgtEl>
                                          <p:spTgt spid="22530">
                                            <p:txEl>
                                              <p:pRg st="11" end="11"/>
                                            </p:txEl>
                                          </p:spTgt>
                                        </p:tgtEl>
                                      </p:cBhvr>
                                    </p:animEffect>
                                  </p:childTnLst>
                                </p:cTn>
                              </p:par>
                            </p:childTnLst>
                          </p:cTn>
                        </p:par>
                        <p:par>
                          <p:cTn id="40" fill="hold">
                            <p:stCondLst>
                              <p:cond delay="9000"/>
                            </p:stCondLst>
                            <p:childTnLst>
                              <p:par>
                                <p:cTn id="41" presetID="10" presetClass="entr" presetSubtype="0" fill="hold" grpId="0" nodeType="afterEffect">
                                  <p:stCondLst>
                                    <p:cond delay="0"/>
                                  </p:stCondLst>
                                  <p:childTnLst>
                                    <p:set>
                                      <p:cBhvr>
                                        <p:cTn id="42" dur="1" fill="hold">
                                          <p:stCondLst>
                                            <p:cond delay="0"/>
                                          </p:stCondLst>
                                        </p:cTn>
                                        <p:tgtEl>
                                          <p:spTgt spid="22530">
                                            <p:txEl>
                                              <p:pRg st="15" end="15"/>
                                            </p:txEl>
                                          </p:spTgt>
                                        </p:tgtEl>
                                        <p:attrNameLst>
                                          <p:attrName>style.visibility</p:attrName>
                                        </p:attrNameLst>
                                      </p:cBhvr>
                                      <p:to>
                                        <p:strVal val="visible"/>
                                      </p:to>
                                    </p:set>
                                    <p:animEffect transition="in" filter="fade">
                                      <p:cBhvr>
                                        <p:cTn id="43" dur="1000"/>
                                        <p:tgtEl>
                                          <p:spTgt spid="22530">
                                            <p:txEl>
                                              <p:pRg st="15" end="15"/>
                                            </p:txEl>
                                          </p:spTgt>
                                        </p:tgtEl>
                                      </p:cBhvr>
                                    </p:animEffect>
                                  </p:childTnLst>
                                </p:cTn>
                              </p:par>
                            </p:childTnLst>
                          </p:cTn>
                        </p:par>
                        <p:par>
                          <p:cTn id="44" fill="hold">
                            <p:stCondLst>
                              <p:cond delay="10000"/>
                            </p:stCondLst>
                            <p:childTnLst>
                              <p:par>
                                <p:cTn id="45" presetID="10" presetClass="entr" presetSubtype="0" fill="hold" grpId="0" nodeType="afterEffect">
                                  <p:stCondLst>
                                    <p:cond delay="0"/>
                                  </p:stCondLst>
                                  <p:childTnLst>
                                    <p:set>
                                      <p:cBhvr>
                                        <p:cTn id="46" dur="1" fill="hold">
                                          <p:stCondLst>
                                            <p:cond delay="0"/>
                                          </p:stCondLst>
                                        </p:cTn>
                                        <p:tgtEl>
                                          <p:spTgt spid="22530">
                                            <p:txEl>
                                              <p:pRg st="17" end="17"/>
                                            </p:txEl>
                                          </p:spTgt>
                                        </p:tgtEl>
                                        <p:attrNameLst>
                                          <p:attrName>style.visibility</p:attrName>
                                        </p:attrNameLst>
                                      </p:cBhvr>
                                      <p:to>
                                        <p:strVal val="visible"/>
                                      </p:to>
                                    </p:set>
                                    <p:animEffect transition="in" filter="fade">
                                      <p:cBhvr>
                                        <p:cTn id="47" dur="1000"/>
                                        <p:tgtEl>
                                          <p:spTgt spid="22530">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p:bldP spid="2253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quarter" idx="1"/>
          </p:nvPr>
        </p:nvSpPr>
        <p:spPr>
          <a:xfrm>
            <a:off x="457200" y="1274285"/>
            <a:ext cx="8229600" cy="5041728"/>
          </a:xfrm>
          <a:solidFill>
            <a:schemeClr val="tx2">
              <a:lumMod val="20000"/>
              <a:lumOff val="80000"/>
              <a:alpha val="61000"/>
            </a:schemeClr>
          </a:solidFill>
          <a:effectLst>
            <a:glow rad="101600">
              <a:schemeClr val="accent4">
                <a:satMod val="175000"/>
                <a:alpha val="40000"/>
              </a:schemeClr>
            </a:glow>
          </a:effectLst>
        </p:spPr>
        <p:txBody>
          <a:bodyPr/>
          <a:lstStyle/>
          <a:p>
            <a:pPr>
              <a:defRPr/>
            </a:pPr>
            <a:endParaRPr lang="hr-HR" dirty="0"/>
          </a:p>
        </p:txBody>
      </p:sp>
      <p:sp>
        <p:nvSpPr>
          <p:cNvPr id="2" name="Title 1"/>
          <p:cNvSpPr>
            <a:spLocks noGrp="1"/>
          </p:cNvSpPr>
          <p:nvPr>
            <p:ph type="title"/>
          </p:nvPr>
        </p:nvSpPr>
        <p:spPr/>
        <p:txBody>
          <a:bodyPr/>
          <a:lstStyle/>
          <a:p>
            <a:pPr algn="r">
              <a:defRPr/>
            </a:pPr>
            <a:r>
              <a:rPr lang="hr-HR" sz="2800" dirty="0" smtClean="0">
                <a:solidFill>
                  <a:schemeClr val="bg2">
                    <a:lumMod val="75000"/>
                  </a:schemeClr>
                </a:solidFill>
                <a:latin typeface="Bookman Old Style" pitchFamily="18" charset="0"/>
              </a:rPr>
              <a:t>Online baze MDC-a</a:t>
            </a:r>
            <a:endParaRPr lang="hr-HR" sz="2800" dirty="0">
              <a:solidFill>
                <a:schemeClr val="bg2">
                  <a:lumMod val="75000"/>
                </a:schemeClr>
              </a:solidFill>
              <a:latin typeface="Bookman Old Style" pitchFamily="18" charset="0"/>
            </a:endParaRPr>
          </a:p>
        </p:txBody>
      </p:sp>
      <p:pic>
        <p:nvPicPr>
          <p:cNvPr id="4" name="Picture 2" descr="C:\Users\Denis\Desktop\present_12.jpg"/>
          <p:cNvPicPr>
            <a:picLocks noChangeAspect="1" noChangeArrowheads="1"/>
          </p:cNvPicPr>
          <p:nvPr/>
        </p:nvPicPr>
        <p:blipFill>
          <a:blip r:embed="rId2" cstate="print"/>
          <a:srcRect/>
          <a:stretch>
            <a:fillRect/>
          </a:stretch>
        </p:blipFill>
        <p:spPr bwMode="auto">
          <a:xfrm>
            <a:off x="2519363" y="1325563"/>
            <a:ext cx="4310062" cy="4905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bg/>
                                          </p:spTgt>
                                        </p:tgtEl>
                                        <p:attrNameLst>
                                          <p:attrName>style.visibility</p:attrName>
                                        </p:attrNameLst>
                                      </p:cBhvr>
                                      <p:to>
                                        <p:strVal val="visible"/>
                                      </p:to>
                                    </p:set>
                                    <p:animEffect transition="in" filter="fade">
                                      <p:cBhvr>
                                        <p:cTn id="10" dur="2000"/>
                                        <p:tgtEl>
                                          <p:spTgt spid="6">
                                            <p:bg/>
                                          </p:spTgt>
                                        </p:tgtEl>
                                      </p:cBhvr>
                                    </p:animEffect>
                                  </p:childTnLst>
                                </p:cTn>
                              </p:par>
                              <p:par>
                                <p:cTn id="11" presetID="10" presetClass="entr" presetSubtype="0" fill="hold" nodeType="withEffect" nodePh="1">
                                  <p:stCondLst>
                                    <p:cond delay="0"/>
                                  </p:stCondLst>
                                  <p:endCondLst>
                                    <p:cond evt="begin" delay="0">
                                      <p:tn val="11"/>
                                    </p:cond>
                                  </p:end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quarter" idx="1"/>
          </p:nvPr>
        </p:nvSpPr>
        <p:spPr>
          <a:xfrm>
            <a:off x="457200" y="1274285"/>
            <a:ext cx="8229600" cy="5041728"/>
          </a:xfrm>
          <a:solidFill>
            <a:schemeClr val="tx2">
              <a:lumMod val="20000"/>
              <a:lumOff val="80000"/>
              <a:alpha val="61000"/>
            </a:schemeClr>
          </a:solidFill>
          <a:effectLst>
            <a:glow rad="101600">
              <a:schemeClr val="accent4">
                <a:satMod val="175000"/>
                <a:alpha val="40000"/>
              </a:schemeClr>
            </a:glow>
          </a:effectLst>
        </p:spPr>
        <p:txBody>
          <a:bodyPr/>
          <a:lstStyle/>
          <a:p>
            <a:pPr>
              <a:defRPr/>
            </a:pPr>
            <a:endParaRPr lang="hr-HR" dirty="0"/>
          </a:p>
        </p:txBody>
      </p:sp>
      <p:sp>
        <p:nvSpPr>
          <p:cNvPr id="2" name="Title 1"/>
          <p:cNvSpPr>
            <a:spLocks noGrp="1"/>
          </p:cNvSpPr>
          <p:nvPr>
            <p:ph type="title"/>
          </p:nvPr>
        </p:nvSpPr>
        <p:spPr/>
        <p:txBody>
          <a:bodyPr/>
          <a:lstStyle/>
          <a:p>
            <a:pPr algn="r">
              <a:defRPr/>
            </a:pPr>
            <a:r>
              <a:rPr lang="hr-HR" sz="2800" dirty="0" smtClean="0">
                <a:solidFill>
                  <a:schemeClr val="bg2">
                    <a:lumMod val="75000"/>
                  </a:schemeClr>
                </a:solidFill>
                <a:latin typeface="Bookman Old Style" pitchFamily="18" charset="0"/>
              </a:rPr>
              <a:t>Kalendar događanja</a:t>
            </a:r>
            <a:endParaRPr lang="hr-HR" sz="2800" dirty="0">
              <a:solidFill>
                <a:schemeClr val="bg2">
                  <a:lumMod val="75000"/>
                </a:schemeClr>
              </a:solidFill>
              <a:latin typeface="Bookman Old Style" pitchFamily="18" charset="0"/>
            </a:endParaRPr>
          </a:p>
        </p:txBody>
      </p:sp>
      <p:pic>
        <p:nvPicPr>
          <p:cNvPr id="13315" name="Picture 3" descr="C:\Users\Denis\Desktop\present_13.jpg"/>
          <p:cNvPicPr>
            <a:picLocks noChangeAspect="1" noChangeArrowheads="1"/>
          </p:cNvPicPr>
          <p:nvPr/>
        </p:nvPicPr>
        <p:blipFill>
          <a:blip r:embed="rId2" cstate="print"/>
          <a:srcRect/>
          <a:stretch>
            <a:fillRect/>
          </a:stretch>
        </p:blipFill>
        <p:spPr bwMode="auto">
          <a:xfrm>
            <a:off x="2519363" y="1325563"/>
            <a:ext cx="4357687" cy="49387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3315"/>
                                        </p:tgtEl>
                                        <p:attrNameLst>
                                          <p:attrName>style.visibility</p:attrName>
                                        </p:attrNameLst>
                                      </p:cBhvr>
                                      <p:to>
                                        <p:strVal val="visible"/>
                                      </p:to>
                                    </p:set>
                                    <p:animEffect transition="in" filter="fade">
                                      <p:cBhvr>
                                        <p:cTn id="10" dur="1000"/>
                                        <p:tgtEl>
                                          <p:spTgt spid="13315"/>
                                        </p:tgtEl>
                                      </p:cBhvr>
                                    </p:animEffect>
                                  </p:childTnLst>
                                </p:cTn>
                              </p:par>
                              <p:par>
                                <p:cTn id="11" presetID="10" presetClass="entr" presetSubtype="0" fill="hold" nodeType="withEffect">
                                  <p:stCondLst>
                                    <p:cond delay="0"/>
                                  </p:stCondLst>
                                  <p:childTnLst>
                                    <p:set>
                                      <p:cBhvr>
                                        <p:cTn id="12" dur="1" fill="hold">
                                          <p:stCondLst>
                                            <p:cond delay="0"/>
                                          </p:stCondLst>
                                        </p:cTn>
                                        <p:tgtEl>
                                          <p:spTgt spid="6">
                                            <p:bg/>
                                          </p:spTgt>
                                        </p:tgtEl>
                                        <p:attrNameLst>
                                          <p:attrName>style.visibility</p:attrName>
                                        </p:attrNameLst>
                                      </p:cBhvr>
                                      <p:to>
                                        <p:strVal val="visible"/>
                                      </p:to>
                                    </p:set>
                                    <p:animEffect transition="in" filter="fade">
                                      <p:cBhvr>
                                        <p:cTn id="13" dur="2000"/>
                                        <p:tgtEl>
                                          <p:spTgt spid="6">
                                            <p:bg/>
                                          </p:spTgt>
                                        </p:tgtEl>
                                      </p:cBhvr>
                                    </p:animEffect>
                                  </p:childTnLst>
                                </p:cTn>
                              </p:par>
                              <p:par>
                                <p:cTn id="14" presetID="10" presetClass="entr" presetSubtype="0" fill="hold" nodeType="withEffect" nodePh="1">
                                  <p:stCondLst>
                                    <p:cond delay="0"/>
                                  </p:stCondLst>
                                  <p:endCondLst>
                                    <p:cond evt="begin" delay="0">
                                      <p:tn val="14"/>
                                    </p:cond>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quarter" idx="1"/>
          </p:nvPr>
        </p:nvSpPr>
        <p:spPr>
          <a:xfrm>
            <a:off x="457200" y="1274285"/>
            <a:ext cx="8229600" cy="5041728"/>
          </a:xfrm>
          <a:solidFill>
            <a:schemeClr val="tx2">
              <a:lumMod val="20000"/>
              <a:lumOff val="80000"/>
              <a:alpha val="61000"/>
            </a:schemeClr>
          </a:solidFill>
          <a:effectLst>
            <a:glow rad="101600">
              <a:schemeClr val="accent4">
                <a:satMod val="175000"/>
                <a:alpha val="40000"/>
              </a:schemeClr>
            </a:glow>
          </a:effectLst>
        </p:spPr>
        <p:txBody>
          <a:bodyPr/>
          <a:lstStyle/>
          <a:p>
            <a:pPr>
              <a:defRPr/>
            </a:pPr>
            <a:endParaRPr lang="hr-HR" dirty="0"/>
          </a:p>
        </p:txBody>
      </p:sp>
      <p:sp>
        <p:nvSpPr>
          <p:cNvPr id="2" name="Title 1"/>
          <p:cNvSpPr>
            <a:spLocks noGrp="1"/>
          </p:cNvSpPr>
          <p:nvPr>
            <p:ph type="title"/>
          </p:nvPr>
        </p:nvSpPr>
        <p:spPr/>
        <p:txBody>
          <a:bodyPr/>
          <a:lstStyle/>
          <a:p>
            <a:pPr algn="r">
              <a:defRPr/>
            </a:pPr>
            <a:r>
              <a:rPr lang="hr-HR" sz="2800" dirty="0" smtClean="0">
                <a:solidFill>
                  <a:schemeClr val="bg2">
                    <a:lumMod val="75000"/>
                  </a:schemeClr>
                </a:solidFill>
                <a:latin typeface="Bookman Old Style" pitchFamily="18" charset="0"/>
              </a:rPr>
              <a:t>muzEJ!</a:t>
            </a:r>
            <a:endParaRPr lang="hr-HR" sz="2800" dirty="0">
              <a:solidFill>
                <a:schemeClr val="bg2">
                  <a:lumMod val="75000"/>
                </a:schemeClr>
              </a:solidFill>
              <a:latin typeface="Bookman Old Style" pitchFamily="18" charset="0"/>
            </a:endParaRPr>
          </a:p>
        </p:txBody>
      </p:sp>
      <p:pic>
        <p:nvPicPr>
          <p:cNvPr id="4" name="Picture 2" descr="C:\Users\Denis\Desktop\present_14.jpg"/>
          <p:cNvPicPr>
            <a:picLocks noChangeAspect="1" noChangeArrowheads="1"/>
          </p:cNvPicPr>
          <p:nvPr/>
        </p:nvPicPr>
        <p:blipFill>
          <a:blip r:embed="rId2" cstate="print"/>
          <a:srcRect/>
          <a:stretch>
            <a:fillRect/>
          </a:stretch>
        </p:blipFill>
        <p:spPr bwMode="auto">
          <a:xfrm>
            <a:off x="2519363" y="1325563"/>
            <a:ext cx="4294187" cy="49196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bg/>
                                          </p:spTgt>
                                        </p:tgtEl>
                                        <p:attrNameLst>
                                          <p:attrName>style.visibility</p:attrName>
                                        </p:attrNameLst>
                                      </p:cBhvr>
                                      <p:to>
                                        <p:strVal val="visible"/>
                                      </p:to>
                                    </p:set>
                                    <p:animEffect transition="in" filter="fade">
                                      <p:cBhvr>
                                        <p:cTn id="13" dur="2000"/>
                                        <p:tgtEl>
                                          <p:spTgt spid="6">
                                            <p:bg/>
                                          </p:spTgt>
                                        </p:tgtEl>
                                      </p:cBhvr>
                                    </p:animEffect>
                                  </p:childTnLst>
                                </p:cTn>
                              </p:par>
                              <p:par>
                                <p:cTn id="14" presetID="10" presetClass="entr" presetSubtype="0" fill="hold" nodeType="withEffect" nodePh="1">
                                  <p:stCondLst>
                                    <p:cond delay="0"/>
                                  </p:stCondLst>
                                  <p:endCondLst>
                                    <p:cond evt="begin" delay="0">
                                      <p:tn val="14"/>
                                    </p:cond>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quarter" idx="1"/>
          </p:nvPr>
        </p:nvSpPr>
        <p:spPr>
          <a:xfrm>
            <a:off x="457200" y="1274285"/>
            <a:ext cx="8229600" cy="5041728"/>
          </a:xfrm>
          <a:solidFill>
            <a:schemeClr val="tx2">
              <a:lumMod val="20000"/>
              <a:lumOff val="80000"/>
              <a:alpha val="61000"/>
            </a:schemeClr>
          </a:solidFill>
          <a:effectLst>
            <a:glow rad="101600">
              <a:schemeClr val="accent4">
                <a:satMod val="175000"/>
                <a:alpha val="40000"/>
              </a:schemeClr>
            </a:glow>
          </a:effectLst>
        </p:spPr>
        <p:txBody>
          <a:bodyPr/>
          <a:lstStyle/>
          <a:p>
            <a:pPr>
              <a:defRPr/>
            </a:pPr>
            <a:endParaRPr lang="hr-HR" dirty="0"/>
          </a:p>
        </p:txBody>
      </p:sp>
      <p:sp>
        <p:nvSpPr>
          <p:cNvPr id="2" name="Title 1"/>
          <p:cNvSpPr>
            <a:spLocks noGrp="1"/>
          </p:cNvSpPr>
          <p:nvPr>
            <p:ph type="title"/>
          </p:nvPr>
        </p:nvSpPr>
        <p:spPr/>
        <p:txBody>
          <a:bodyPr/>
          <a:lstStyle/>
          <a:p>
            <a:pPr algn="r">
              <a:defRPr/>
            </a:pPr>
            <a:r>
              <a:rPr lang="hr-HR" sz="2800" dirty="0" smtClean="0">
                <a:solidFill>
                  <a:schemeClr val="bg2">
                    <a:lumMod val="75000"/>
                  </a:schemeClr>
                </a:solidFill>
                <a:latin typeface="Bookman Old Style" pitchFamily="18" charset="0"/>
              </a:rPr>
              <a:t>muzEJ!</a:t>
            </a:r>
            <a:endParaRPr lang="hr-HR" sz="2800" dirty="0">
              <a:solidFill>
                <a:schemeClr val="bg2">
                  <a:lumMod val="75000"/>
                </a:schemeClr>
              </a:solidFill>
              <a:latin typeface="Bookman Old Style" pitchFamily="18" charset="0"/>
            </a:endParaRPr>
          </a:p>
        </p:txBody>
      </p:sp>
      <p:pic>
        <p:nvPicPr>
          <p:cNvPr id="5" name="Content Placeholder 4" descr="present_15.jpg"/>
          <p:cNvPicPr>
            <a:picLocks noChangeAspect="1"/>
          </p:cNvPicPr>
          <p:nvPr/>
        </p:nvPicPr>
        <p:blipFill>
          <a:blip r:embed="rId2" cstate="print"/>
          <a:stretch>
            <a:fillRect/>
          </a:stretch>
        </p:blipFill>
        <p:spPr bwMode="auto">
          <a:xfrm>
            <a:off x="2483768" y="1306860"/>
            <a:ext cx="4308667" cy="496855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quarter" idx="1"/>
          </p:nvPr>
        </p:nvSpPr>
        <p:spPr>
          <a:xfrm>
            <a:off x="457200" y="1274285"/>
            <a:ext cx="8229600" cy="5041728"/>
          </a:xfrm>
          <a:solidFill>
            <a:schemeClr val="tx2">
              <a:lumMod val="20000"/>
              <a:lumOff val="80000"/>
              <a:alpha val="61000"/>
            </a:schemeClr>
          </a:solidFill>
          <a:effectLst>
            <a:glow rad="101600">
              <a:schemeClr val="accent4">
                <a:satMod val="175000"/>
                <a:alpha val="40000"/>
              </a:schemeClr>
            </a:glow>
          </a:effectLst>
        </p:spPr>
        <p:txBody>
          <a:bodyPr/>
          <a:lstStyle/>
          <a:p>
            <a:pPr>
              <a:defRPr/>
            </a:pPr>
            <a:endParaRPr lang="hr-HR" dirty="0"/>
          </a:p>
        </p:txBody>
      </p:sp>
      <p:sp>
        <p:nvSpPr>
          <p:cNvPr id="2" name="Title 1"/>
          <p:cNvSpPr>
            <a:spLocks noGrp="1"/>
          </p:cNvSpPr>
          <p:nvPr>
            <p:ph type="title"/>
          </p:nvPr>
        </p:nvSpPr>
        <p:spPr/>
        <p:txBody>
          <a:bodyPr/>
          <a:lstStyle/>
          <a:p>
            <a:pPr algn="r">
              <a:defRPr/>
            </a:pPr>
            <a:r>
              <a:rPr lang="hr-HR" sz="2800" dirty="0" smtClean="0">
                <a:solidFill>
                  <a:schemeClr val="bg2">
                    <a:lumMod val="75000"/>
                  </a:schemeClr>
                </a:solidFill>
                <a:latin typeface="Bookman Old Style" pitchFamily="18" charset="0"/>
              </a:rPr>
              <a:t>muzEJ!</a:t>
            </a:r>
            <a:endParaRPr lang="hr-HR" sz="2800" dirty="0">
              <a:solidFill>
                <a:schemeClr val="bg2">
                  <a:lumMod val="75000"/>
                </a:schemeClr>
              </a:solidFill>
              <a:latin typeface="Bookman Old Style" pitchFamily="18" charset="0"/>
            </a:endParaRPr>
          </a:p>
        </p:txBody>
      </p:sp>
      <p:pic>
        <p:nvPicPr>
          <p:cNvPr id="4" name="Picture 2" descr="C:\Users\Denis\Desktop\present_16.jpg"/>
          <p:cNvPicPr>
            <a:picLocks noChangeAspect="1" noChangeArrowheads="1"/>
          </p:cNvPicPr>
          <p:nvPr/>
        </p:nvPicPr>
        <p:blipFill>
          <a:blip r:embed="rId3" cstate="print"/>
          <a:srcRect/>
          <a:stretch>
            <a:fillRect/>
          </a:stretch>
        </p:blipFill>
        <p:spPr bwMode="auto">
          <a:xfrm>
            <a:off x="2519363" y="1325563"/>
            <a:ext cx="4300537" cy="4964112"/>
          </a:xfrm>
          <a:prstGeom prst="rect">
            <a:avLst/>
          </a:prstGeom>
          <a:noFill/>
          <a:ln w="9525">
            <a:noFill/>
            <a:miter lim="800000"/>
            <a:headEnd/>
            <a:tailEnd/>
          </a:ln>
        </p:spPr>
      </p:pic>
      <p:sp>
        <p:nvSpPr>
          <p:cNvPr id="5" name="TextBox 4"/>
          <p:cNvSpPr txBox="1"/>
          <p:nvPr/>
        </p:nvSpPr>
        <p:spPr>
          <a:xfrm>
            <a:off x="323528" y="6351131"/>
            <a:ext cx="8098221" cy="246221"/>
          </a:xfrm>
          <a:prstGeom prst="rect">
            <a:avLst/>
          </a:prstGeom>
          <a:noFill/>
        </p:spPr>
        <p:txBody>
          <a:bodyPr wrap="square" rtlCol="0">
            <a:spAutoFit/>
          </a:bodyPr>
          <a:lstStyle/>
          <a:p>
            <a:r>
              <a:rPr lang="en-US" sz="1000" dirty="0" smtClean="0">
                <a:hlinkClick r:id="rId4"/>
              </a:rPr>
              <a:t>http://</a:t>
            </a:r>
            <a:r>
              <a:rPr lang="en-US" sz="1000" dirty="0" err="1" smtClean="0">
                <a:hlinkClick r:id="rId4"/>
              </a:rPr>
              <a:t>novena.hr/vr/mdc/narona/index.html</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bg/>
                                          </p:spTgt>
                                        </p:tgtEl>
                                        <p:attrNameLst>
                                          <p:attrName>style.visibility</p:attrName>
                                        </p:attrNameLst>
                                      </p:cBhvr>
                                      <p:to>
                                        <p:strVal val="visible"/>
                                      </p:to>
                                    </p:set>
                                    <p:animEffect transition="in" filter="fade">
                                      <p:cBhvr>
                                        <p:cTn id="10" dur="2000"/>
                                        <p:tgtEl>
                                          <p:spTgt spid="6">
                                            <p:bg/>
                                          </p:spTgt>
                                        </p:tgtEl>
                                      </p:cBhvr>
                                    </p:animEffect>
                                  </p:childTnLst>
                                </p:cTn>
                              </p:par>
                              <p:par>
                                <p:cTn id="11" presetID="10" presetClass="entr" presetSubtype="0" fill="hold" nodeType="withEffect" nodePh="1">
                                  <p:stCondLst>
                                    <p:cond delay="0"/>
                                  </p:stCondLst>
                                  <p:endCondLst>
                                    <p:cond evt="begin" delay="0">
                                      <p:tn val="11"/>
                                    </p:cond>
                                  </p:end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2000"/>
                                        <p:tgtEl>
                                          <p:spTgt spid="6">
                                            <p:txEl>
                                              <p:pRg st="0" end="0"/>
                                            </p:txEl>
                                          </p:spTgt>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nis\Desktop\mdm.jpg"/>
          <p:cNvPicPr>
            <a:picLocks noChangeAspect="1" noChangeArrowheads="1"/>
          </p:cNvPicPr>
          <p:nvPr/>
        </p:nvPicPr>
        <p:blipFill>
          <a:blip r:embed="rId2" cstate="print"/>
          <a:srcRect/>
          <a:stretch>
            <a:fillRect/>
          </a:stretch>
        </p:blipFill>
        <p:spPr bwMode="auto">
          <a:xfrm>
            <a:off x="2125663" y="764704"/>
            <a:ext cx="5022850" cy="5010150"/>
          </a:xfrm>
          <a:prstGeom prst="rect">
            <a:avLst/>
          </a:prstGeom>
          <a:noFill/>
          <a:ln w="9525">
            <a:noFill/>
            <a:miter lim="800000"/>
            <a:headEnd/>
            <a:tailEnd/>
          </a:ln>
        </p:spPr>
      </p:pic>
      <p:sp>
        <p:nvSpPr>
          <p:cNvPr id="3" name="TextBox 2"/>
          <p:cNvSpPr txBox="1"/>
          <p:nvPr/>
        </p:nvSpPr>
        <p:spPr>
          <a:xfrm>
            <a:off x="6804248" y="6093296"/>
            <a:ext cx="1584176" cy="369332"/>
          </a:xfrm>
          <a:prstGeom prst="rect">
            <a:avLst/>
          </a:prstGeom>
          <a:noFill/>
        </p:spPr>
        <p:txBody>
          <a:bodyPr wrap="square" rtlCol="0">
            <a:spAutoFit/>
          </a:bodyPr>
          <a:lstStyle/>
          <a:p>
            <a:r>
              <a:rPr lang="hr-HR" dirty="0" smtClean="0"/>
              <a:t>Hvala.</a:t>
            </a:r>
            <a:endParaRPr lang="hr-H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3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0" y="0"/>
            <a:ext cx="8783638" cy="1050925"/>
          </a:xfrm>
        </p:spPr>
        <p:txBody>
          <a:bodyPr/>
          <a:lstStyle/>
          <a:p>
            <a:pPr eaLnBrk="1" hangingPunct="1">
              <a:defRPr/>
            </a:pPr>
            <a:r>
              <a:rPr lang="en-GB" sz="3200" dirty="0" smtClean="0">
                <a:solidFill>
                  <a:schemeClr val="bg2">
                    <a:lumMod val="75000"/>
                  </a:schemeClr>
                </a:solidFill>
                <a:latin typeface="Bookman Old Style" pitchFamily="18" charset="0"/>
              </a:rPr>
              <a:t>Starting points</a:t>
            </a:r>
            <a:endParaRPr lang="en-US" sz="3200" dirty="0" smtClean="0">
              <a:solidFill>
                <a:schemeClr val="bg2">
                  <a:lumMod val="75000"/>
                </a:schemeClr>
              </a:solidFill>
              <a:latin typeface="Bookman Old Style" pitchFamily="18" charset="0"/>
            </a:endParaRPr>
          </a:p>
        </p:txBody>
      </p:sp>
      <p:sp>
        <p:nvSpPr>
          <p:cNvPr id="24578" name="Rectangle 3"/>
          <p:cNvSpPr>
            <a:spLocks noGrp="1" noChangeArrowheads="1"/>
          </p:cNvSpPr>
          <p:nvPr>
            <p:ph type="body" idx="1"/>
          </p:nvPr>
        </p:nvSpPr>
        <p:spPr>
          <a:xfrm>
            <a:off x="0" y="1025525"/>
            <a:ext cx="9144000" cy="5499100"/>
          </a:xfrm>
        </p:spPr>
        <p:txBody>
          <a:bodyPr/>
          <a:lstStyle/>
          <a:p>
            <a:pPr eaLnBrk="1" hangingPunct="1">
              <a:lnSpc>
                <a:spcPct val="80000"/>
              </a:lnSpc>
              <a:buFont typeface="Wingdings" pitchFamily="2" charset="2"/>
              <a:buChar char="§"/>
            </a:pPr>
            <a:r>
              <a:rPr lang="hr-HR" sz="1800" dirty="0" smtClean="0">
                <a:latin typeface="Bookman Old Style" pitchFamily="18" charset="0"/>
              </a:rPr>
              <a:t>T</a:t>
            </a:r>
            <a:r>
              <a:rPr lang="en-GB" sz="1800" dirty="0" smtClean="0">
                <a:latin typeface="Bookman Old Style" pitchFamily="18" charset="0"/>
              </a:rPr>
              <a:t>he </a:t>
            </a:r>
            <a:r>
              <a:rPr lang="en-GB" sz="1800" b="1" dirty="0" smtClean="0">
                <a:latin typeface="Bookman Old Style" pitchFamily="18" charset="0"/>
              </a:rPr>
              <a:t>museum portal</a:t>
            </a:r>
            <a:r>
              <a:rPr lang="en-GB" sz="1800" dirty="0" smtClean="0">
                <a:latin typeface="Bookman Old Style" pitchFamily="18" charset="0"/>
              </a:rPr>
              <a:t> (since 2005)</a:t>
            </a:r>
            <a:endParaRPr lang="hr-HR" sz="1800" dirty="0" smtClean="0">
              <a:latin typeface="Bookman Old Style" pitchFamily="18" charset="0"/>
            </a:endParaRPr>
          </a:p>
          <a:p>
            <a:pPr eaLnBrk="1" hangingPunct="1">
              <a:lnSpc>
                <a:spcPct val="80000"/>
              </a:lnSpc>
              <a:buFont typeface="Wingdings" pitchFamily="2" charset="2"/>
              <a:buNone/>
            </a:pPr>
            <a:endParaRPr lang="hr-HR" sz="1800" dirty="0" smtClean="0">
              <a:latin typeface="Bookman Old Style" pitchFamily="18" charset="0"/>
            </a:endParaRPr>
          </a:p>
          <a:p>
            <a:pPr eaLnBrk="1" hangingPunct="1">
              <a:buFont typeface="Wingdings" pitchFamily="2" charset="2"/>
              <a:buChar char="§"/>
            </a:pPr>
            <a:r>
              <a:rPr lang="hr-HR" sz="1800" dirty="0" smtClean="0">
                <a:latin typeface="Bookman Old Style" pitchFamily="18" charset="0"/>
              </a:rPr>
              <a:t>The existence of </a:t>
            </a:r>
            <a:r>
              <a:rPr lang="hr-HR" sz="1800" b="1" dirty="0" smtClean="0">
                <a:latin typeface="Bookman Old Style" pitchFamily="18" charset="0"/>
              </a:rPr>
              <a:t>content</a:t>
            </a:r>
            <a:r>
              <a:rPr lang="hr-HR" sz="1800" dirty="0" smtClean="0">
                <a:latin typeface="Bookman Old Style" pitchFamily="18" charset="0"/>
              </a:rPr>
              <a:t> as</a:t>
            </a:r>
            <a:r>
              <a:rPr lang="en-GB" sz="1800" dirty="0" smtClean="0">
                <a:latin typeface="Bookman Old Style" pitchFamily="18" charset="0"/>
              </a:rPr>
              <a:t> the result of long-term collecting and documentation work</a:t>
            </a:r>
            <a:r>
              <a:rPr lang="hr-HR" sz="1800" dirty="0" smtClean="0">
                <a:latin typeface="Bookman Old Style" pitchFamily="18" charset="0"/>
              </a:rPr>
              <a:t> in the MDC – but the content was </a:t>
            </a:r>
            <a:r>
              <a:rPr lang="hr-HR" sz="1800" b="1" dirty="0" smtClean="0">
                <a:latin typeface="Bookman Old Style" pitchFamily="18" charset="0"/>
              </a:rPr>
              <a:t>dispersed </a:t>
            </a:r>
            <a:r>
              <a:rPr lang="hr-HR" sz="1800" dirty="0" smtClean="0">
                <a:latin typeface="Bookman Old Style" pitchFamily="18" charset="0"/>
              </a:rPr>
              <a:t>in separate presentations of diverse databases</a:t>
            </a:r>
          </a:p>
          <a:p>
            <a:pPr eaLnBrk="1" hangingPunct="1">
              <a:lnSpc>
                <a:spcPct val="80000"/>
              </a:lnSpc>
              <a:buFont typeface="Wingdings" pitchFamily="2" charset="2"/>
              <a:buNone/>
            </a:pPr>
            <a:endParaRPr lang="hr-HR" sz="1800" dirty="0" smtClean="0">
              <a:latin typeface="Bookman Old Style" pitchFamily="18" charset="0"/>
            </a:endParaRPr>
          </a:p>
          <a:p>
            <a:pPr eaLnBrk="1" hangingPunct="1">
              <a:lnSpc>
                <a:spcPct val="80000"/>
              </a:lnSpc>
              <a:buFont typeface="Wingdings" pitchFamily="2" charset="2"/>
              <a:buChar char="§"/>
            </a:pPr>
            <a:r>
              <a:rPr lang="hr-HR" sz="1800" dirty="0" smtClean="0">
                <a:latin typeface="Bookman Old Style" pitchFamily="18" charset="0"/>
              </a:rPr>
              <a:t>The </a:t>
            </a:r>
            <a:r>
              <a:rPr lang="en-GB" sz="1800" dirty="0" smtClean="0">
                <a:latin typeface="Bookman Old Style" pitchFamily="18" charset="0"/>
              </a:rPr>
              <a:t>project </a:t>
            </a:r>
            <a:r>
              <a:rPr lang="en-GB" sz="1800" b="1" dirty="0" smtClean="0">
                <a:latin typeface="Bookman Old Style" pitchFamily="18" charset="0"/>
              </a:rPr>
              <a:t>Croatian Museums on the Internet</a:t>
            </a:r>
            <a:r>
              <a:rPr lang="en-GB" sz="1800" dirty="0" smtClean="0">
                <a:latin typeface="Bookman Old Style" pitchFamily="18" charset="0"/>
              </a:rPr>
              <a:t> (MHI) </a:t>
            </a:r>
            <a:r>
              <a:rPr lang="hr-HR" sz="1800" dirty="0" smtClean="0">
                <a:latin typeface="Bookman Old Style" pitchFamily="18" charset="0"/>
              </a:rPr>
              <a:t>(</a:t>
            </a:r>
            <a:r>
              <a:rPr lang="en-GB" sz="1800" dirty="0" smtClean="0">
                <a:latin typeface="Bookman Old Style" pitchFamily="18" charset="0"/>
              </a:rPr>
              <a:t>1997 -2008</a:t>
            </a:r>
            <a:r>
              <a:rPr lang="hr-HR" sz="1800" dirty="0" smtClean="0">
                <a:latin typeface="Bookman Old Style" pitchFamily="18" charset="0"/>
              </a:rPr>
              <a:t>)</a:t>
            </a:r>
          </a:p>
          <a:p>
            <a:pPr eaLnBrk="1" hangingPunct="1">
              <a:lnSpc>
                <a:spcPct val="80000"/>
              </a:lnSpc>
              <a:buFont typeface="Wingdings" pitchFamily="2" charset="2"/>
              <a:buNone/>
            </a:pPr>
            <a:endParaRPr lang="hr-HR" sz="1800" dirty="0" smtClean="0">
              <a:latin typeface="Bookman Old Style" pitchFamily="18" charset="0"/>
            </a:endParaRPr>
          </a:p>
          <a:p>
            <a:pPr eaLnBrk="1" hangingPunct="1">
              <a:buFont typeface="Wingdings" pitchFamily="2" charset="2"/>
              <a:buChar char="§"/>
            </a:pPr>
            <a:r>
              <a:rPr lang="en-GB" sz="1800" b="1" dirty="0" smtClean="0">
                <a:latin typeface="Bookman Old Style" pitchFamily="18" charset="0"/>
              </a:rPr>
              <a:t>Calendar of Events</a:t>
            </a:r>
            <a:r>
              <a:rPr lang="en-GB" sz="1800" dirty="0" smtClean="0">
                <a:latin typeface="Bookman Old Style" pitchFamily="18" charset="0"/>
              </a:rPr>
              <a:t> </a:t>
            </a:r>
            <a:r>
              <a:rPr lang="hr-HR" sz="1800" dirty="0" smtClean="0">
                <a:latin typeface="Bookman Old Style" pitchFamily="18" charset="0"/>
              </a:rPr>
              <a:t>– a </a:t>
            </a:r>
            <a:r>
              <a:rPr lang="en-GB" sz="1800" b="1" dirty="0" smtClean="0">
                <a:latin typeface="Bookman Old Style" pitchFamily="18" charset="0"/>
              </a:rPr>
              <a:t>CMS</a:t>
            </a:r>
            <a:r>
              <a:rPr lang="en-GB" sz="1800" dirty="0" smtClean="0">
                <a:latin typeface="Bookman Old Style" pitchFamily="18" charset="0"/>
              </a:rPr>
              <a:t> application for recording of museum activities </a:t>
            </a:r>
            <a:r>
              <a:rPr lang="hr-HR" sz="1800" dirty="0" smtClean="0">
                <a:latin typeface="Bookman Old Style" pitchFamily="18" charset="0"/>
              </a:rPr>
              <a:t>(s</a:t>
            </a:r>
            <a:r>
              <a:rPr lang="en-GB" sz="1800" dirty="0" err="1" smtClean="0">
                <a:latin typeface="Bookman Old Style" pitchFamily="18" charset="0"/>
              </a:rPr>
              <a:t>ince</a:t>
            </a:r>
            <a:r>
              <a:rPr lang="en-GB" sz="1800" dirty="0" smtClean="0">
                <a:latin typeface="Bookman Old Style" pitchFamily="18" charset="0"/>
              </a:rPr>
              <a:t> 1999</a:t>
            </a:r>
            <a:r>
              <a:rPr lang="hr-HR" sz="1800" dirty="0" smtClean="0">
                <a:latin typeface="Bookman Old Style" pitchFamily="18" charset="0"/>
              </a:rPr>
              <a:t>)</a:t>
            </a:r>
          </a:p>
          <a:p>
            <a:pPr eaLnBrk="1" hangingPunct="1">
              <a:lnSpc>
                <a:spcPct val="80000"/>
              </a:lnSpc>
              <a:buFont typeface="Wingdings" pitchFamily="2" charset="2"/>
              <a:buNone/>
            </a:pPr>
            <a:endParaRPr lang="en-GB" sz="1800" dirty="0" smtClean="0">
              <a:latin typeface="Bookman Old Style" pitchFamily="18" charset="0"/>
            </a:endParaRPr>
          </a:p>
          <a:p>
            <a:pPr eaLnBrk="1" hangingPunct="1">
              <a:buFont typeface="Wingdings" pitchFamily="2" charset="2"/>
              <a:buChar char="§"/>
            </a:pPr>
            <a:r>
              <a:rPr lang="hr-HR" sz="1800" dirty="0" smtClean="0">
                <a:latin typeface="Bookman Old Style" pitchFamily="18" charset="0"/>
              </a:rPr>
              <a:t>D</a:t>
            </a:r>
            <a:r>
              <a:rPr lang="en-GB" sz="1800" dirty="0" err="1" smtClean="0">
                <a:latin typeface="Bookman Old Style" pitchFamily="18" charset="0"/>
              </a:rPr>
              <a:t>eficient</a:t>
            </a:r>
            <a:r>
              <a:rPr lang="en-GB" sz="1800" dirty="0" smtClean="0">
                <a:latin typeface="Bookman Old Style" pitchFamily="18" charset="0"/>
              </a:rPr>
              <a:t> number of catalogued museum objects in Croatia encouraged us to focus on </a:t>
            </a:r>
            <a:r>
              <a:rPr lang="en-GB" sz="1800" b="1" dirty="0" smtClean="0">
                <a:latin typeface="Bookman Old Style" pitchFamily="18" charset="0"/>
              </a:rPr>
              <a:t>collection level description</a:t>
            </a:r>
            <a:endParaRPr lang="hr-HR" sz="1800" b="1" dirty="0" smtClean="0">
              <a:latin typeface="Bookman Old Style" pitchFamily="18" charset="0"/>
            </a:endParaRPr>
          </a:p>
          <a:p>
            <a:pPr eaLnBrk="1" hangingPunct="1">
              <a:lnSpc>
                <a:spcPct val="80000"/>
              </a:lnSpc>
              <a:buFont typeface="Wingdings" pitchFamily="2" charset="2"/>
              <a:buNone/>
            </a:pPr>
            <a:endParaRPr lang="hr-HR" sz="1800" dirty="0" smtClean="0">
              <a:latin typeface="Bookman Old Style" pitchFamily="18" charset="0"/>
            </a:endParaRPr>
          </a:p>
          <a:p>
            <a:pPr eaLnBrk="1" hangingPunct="1">
              <a:lnSpc>
                <a:spcPct val="80000"/>
              </a:lnSpc>
              <a:buFont typeface="Wingdings" pitchFamily="2" charset="2"/>
              <a:buChar char="§"/>
            </a:pPr>
            <a:r>
              <a:rPr lang="hr-HR" sz="1800" dirty="0" smtClean="0">
                <a:latin typeface="Bookman Old Style" pitchFamily="18" charset="0"/>
              </a:rPr>
              <a:t>M</a:t>
            </a:r>
            <a:r>
              <a:rPr lang="en-GB" sz="1800" dirty="0" smtClean="0">
                <a:latin typeface="Bookman Old Style" pitchFamily="18" charset="0"/>
              </a:rPr>
              <a:t>ore than </a:t>
            </a:r>
            <a:r>
              <a:rPr lang="en-GB" sz="1800" b="1" dirty="0" smtClean="0">
                <a:latin typeface="Bookman Old Style" pitchFamily="18" charset="0"/>
              </a:rPr>
              <a:t>1 million of museum objects</a:t>
            </a:r>
            <a:r>
              <a:rPr lang="en-GB" sz="1800" dirty="0" smtClean="0">
                <a:latin typeface="Bookman Old Style" pitchFamily="18" charset="0"/>
              </a:rPr>
              <a:t> </a:t>
            </a:r>
            <a:r>
              <a:rPr lang="en-GB" sz="1800" b="1" dirty="0" smtClean="0">
                <a:latin typeface="Bookman Old Style" pitchFamily="18" charset="0"/>
              </a:rPr>
              <a:t>digitized</a:t>
            </a:r>
            <a:r>
              <a:rPr lang="en-GB" sz="1800" dirty="0" smtClean="0">
                <a:latin typeface="Bookman Old Style" pitchFamily="18" charset="0"/>
              </a:rPr>
              <a:t> in last 5 years</a:t>
            </a:r>
            <a:endParaRPr lang="hr-HR" sz="1800" dirty="0" smtClean="0">
              <a:latin typeface="Bookman Old Style" pitchFamily="18" charset="0"/>
            </a:endParaRPr>
          </a:p>
          <a:p>
            <a:pPr eaLnBrk="1" hangingPunct="1">
              <a:lnSpc>
                <a:spcPct val="80000"/>
              </a:lnSpc>
              <a:buFont typeface="Wingdings" pitchFamily="2" charset="2"/>
              <a:buNone/>
            </a:pPr>
            <a:endParaRPr lang="hr-HR" sz="1800" dirty="0" smtClean="0">
              <a:latin typeface="Bookman Old Style" pitchFamily="18" charset="0"/>
            </a:endParaRPr>
          </a:p>
          <a:p>
            <a:pPr eaLnBrk="1" hangingPunct="1">
              <a:buFont typeface="Wingdings" pitchFamily="2" charset="2"/>
              <a:buChar char="§"/>
            </a:pPr>
            <a:r>
              <a:rPr lang="hr-HR" sz="1800" dirty="0" smtClean="0">
                <a:latin typeface="Bookman Old Style" pitchFamily="18" charset="0"/>
              </a:rPr>
              <a:t>The </a:t>
            </a:r>
            <a:r>
              <a:rPr lang="en-GB" sz="1800" b="1" dirty="0" smtClean="0">
                <a:latin typeface="Bookman Old Style" pitchFamily="18" charset="0"/>
              </a:rPr>
              <a:t>warranty of the continuity</a:t>
            </a:r>
            <a:r>
              <a:rPr lang="en-GB" sz="1800" dirty="0" smtClean="0">
                <a:latin typeface="Bookman Old Style" pitchFamily="18" charset="0"/>
              </a:rPr>
              <a:t> of the project and the </a:t>
            </a:r>
            <a:r>
              <a:rPr lang="en-GB" sz="1800" b="1" dirty="0" smtClean="0">
                <a:latin typeface="Bookman Old Style" pitchFamily="18" charset="0"/>
              </a:rPr>
              <a:t>updating</a:t>
            </a:r>
            <a:r>
              <a:rPr lang="en-GB" sz="1800" dirty="0" smtClean="0">
                <a:latin typeface="Bookman Old Style" pitchFamily="18" charset="0"/>
              </a:rPr>
              <a:t> of data </a:t>
            </a:r>
            <a:r>
              <a:rPr lang="hr-HR" sz="1800" dirty="0" smtClean="0">
                <a:latin typeface="Bookman Old Style" pitchFamily="18" charset="0"/>
              </a:rPr>
              <a:t>because the project is based on the r</a:t>
            </a:r>
            <a:r>
              <a:rPr lang="en-GB" sz="1800" dirty="0" err="1" smtClean="0">
                <a:latin typeface="Bookman Old Style" pitchFamily="18" charset="0"/>
              </a:rPr>
              <a:t>egular</a:t>
            </a:r>
            <a:r>
              <a:rPr lang="en-GB" sz="1800" dirty="0" smtClean="0">
                <a:latin typeface="Bookman Old Style" pitchFamily="18" charset="0"/>
              </a:rPr>
              <a:t> work of the MDC</a:t>
            </a:r>
            <a:r>
              <a:rPr lang="hr-HR" sz="1800" dirty="0" smtClean="0">
                <a:latin typeface="Bookman Old Style" pitchFamily="18" charset="0"/>
              </a:rPr>
              <a:t> </a:t>
            </a:r>
          </a:p>
        </p:txBody>
      </p:sp>
      <p:pic>
        <p:nvPicPr>
          <p:cNvPr id="24581" name="Picture 6" descr="header_text_HVM_hr"/>
          <p:cNvPicPr>
            <a:picLocks noChangeAspect="1" noChangeArrowheads="1"/>
          </p:cNvPicPr>
          <p:nvPr/>
        </p:nvPicPr>
        <p:blipFill>
          <a:blip r:embed="rId3" cstate="print"/>
          <a:srcRect/>
          <a:stretch>
            <a:fillRect/>
          </a:stretch>
        </p:blipFill>
        <p:spPr bwMode="auto">
          <a:xfrm>
            <a:off x="8460432" y="-4875"/>
            <a:ext cx="683568" cy="769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7"/>
                                        </p:tgtEl>
                                        <p:attrNameLst>
                                          <p:attrName>style.visibility</p:attrName>
                                        </p:attrNameLst>
                                      </p:cBhvr>
                                      <p:to>
                                        <p:strVal val="visible"/>
                                      </p:to>
                                    </p:set>
                                    <p:animEffect transition="in" filter="fade">
                                      <p:cBhvr>
                                        <p:cTn id="7" dur="1000"/>
                                        <p:tgtEl>
                                          <p:spTgt spid="2457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4578">
                                            <p:txEl>
                                              <p:pRg st="0" end="0"/>
                                            </p:txEl>
                                          </p:spTgt>
                                        </p:tgtEl>
                                        <p:attrNameLst>
                                          <p:attrName>style.visibility</p:attrName>
                                        </p:attrNameLst>
                                      </p:cBhvr>
                                      <p:to>
                                        <p:strVal val="visible"/>
                                      </p:to>
                                    </p:set>
                                    <p:animEffect transition="in" filter="fade">
                                      <p:cBhvr>
                                        <p:cTn id="11" dur="1000"/>
                                        <p:tgtEl>
                                          <p:spTgt spid="24578">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4578">
                                            <p:txEl>
                                              <p:pRg st="2" end="2"/>
                                            </p:txEl>
                                          </p:spTgt>
                                        </p:tgtEl>
                                        <p:attrNameLst>
                                          <p:attrName>style.visibility</p:attrName>
                                        </p:attrNameLst>
                                      </p:cBhvr>
                                      <p:to>
                                        <p:strVal val="visible"/>
                                      </p:to>
                                    </p:set>
                                    <p:animEffect transition="in" filter="fade">
                                      <p:cBhvr>
                                        <p:cTn id="15" dur="1000"/>
                                        <p:tgtEl>
                                          <p:spTgt spid="24578">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4578">
                                            <p:txEl>
                                              <p:pRg st="4" end="4"/>
                                            </p:txEl>
                                          </p:spTgt>
                                        </p:tgtEl>
                                        <p:attrNameLst>
                                          <p:attrName>style.visibility</p:attrName>
                                        </p:attrNameLst>
                                      </p:cBhvr>
                                      <p:to>
                                        <p:strVal val="visible"/>
                                      </p:to>
                                    </p:set>
                                    <p:animEffect transition="in" filter="fade">
                                      <p:cBhvr>
                                        <p:cTn id="19" dur="1000"/>
                                        <p:tgtEl>
                                          <p:spTgt spid="24578">
                                            <p:txEl>
                                              <p:pRg st="4" end="4"/>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24578">
                                            <p:txEl>
                                              <p:pRg st="6" end="6"/>
                                            </p:txEl>
                                          </p:spTgt>
                                        </p:tgtEl>
                                        <p:attrNameLst>
                                          <p:attrName>style.visibility</p:attrName>
                                        </p:attrNameLst>
                                      </p:cBhvr>
                                      <p:to>
                                        <p:strVal val="visible"/>
                                      </p:to>
                                    </p:set>
                                    <p:animEffect transition="in" filter="fade">
                                      <p:cBhvr>
                                        <p:cTn id="23" dur="1000"/>
                                        <p:tgtEl>
                                          <p:spTgt spid="24578">
                                            <p:txEl>
                                              <p:pRg st="6" end="6"/>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24578">
                                            <p:txEl>
                                              <p:pRg st="8" end="8"/>
                                            </p:txEl>
                                          </p:spTgt>
                                        </p:tgtEl>
                                        <p:attrNameLst>
                                          <p:attrName>style.visibility</p:attrName>
                                        </p:attrNameLst>
                                      </p:cBhvr>
                                      <p:to>
                                        <p:strVal val="visible"/>
                                      </p:to>
                                    </p:set>
                                    <p:animEffect transition="in" filter="fade">
                                      <p:cBhvr>
                                        <p:cTn id="27" dur="1000"/>
                                        <p:tgtEl>
                                          <p:spTgt spid="24578">
                                            <p:txEl>
                                              <p:pRg st="8" end="8"/>
                                            </p:txEl>
                                          </p:spTgt>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24578">
                                            <p:txEl>
                                              <p:pRg st="10" end="10"/>
                                            </p:txEl>
                                          </p:spTgt>
                                        </p:tgtEl>
                                        <p:attrNameLst>
                                          <p:attrName>style.visibility</p:attrName>
                                        </p:attrNameLst>
                                      </p:cBhvr>
                                      <p:to>
                                        <p:strVal val="visible"/>
                                      </p:to>
                                    </p:set>
                                    <p:animEffect transition="in" filter="fade">
                                      <p:cBhvr>
                                        <p:cTn id="31" dur="1000"/>
                                        <p:tgtEl>
                                          <p:spTgt spid="24578">
                                            <p:txEl>
                                              <p:pRg st="10" end="10"/>
                                            </p:txEl>
                                          </p:spTgt>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24578">
                                            <p:txEl>
                                              <p:pRg st="12" end="12"/>
                                            </p:txEl>
                                          </p:spTgt>
                                        </p:tgtEl>
                                        <p:attrNameLst>
                                          <p:attrName>style.visibility</p:attrName>
                                        </p:attrNameLst>
                                      </p:cBhvr>
                                      <p:to>
                                        <p:strVal val="visible"/>
                                      </p:to>
                                    </p:set>
                                    <p:animEffect transition="in" filter="fade">
                                      <p:cBhvr>
                                        <p:cTn id="35" dur="1000"/>
                                        <p:tgtEl>
                                          <p:spTgt spid="2457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p:bldP spid="2457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0" y="0"/>
            <a:ext cx="8783638" cy="1050925"/>
          </a:xfrm>
        </p:spPr>
        <p:txBody>
          <a:bodyPr/>
          <a:lstStyle/>
          <a:p>
            <a:pPr eaLnBrk="1" hangingPunct="1">
              <a:defRPr/>
            </a:pPr>
            <a:r>
              <a:rPr lang="en-GB" sz="3200" dirty="0" smtClean="0">
                <a:solidFill>
                  <a:schemeClr val="bg2">
                    <a:lumMod val="75000"/>
                  </a:schemeClr>
                </a:solidFill>
                <a:latin typeface="Bookman Old Style" pitchFamily="18" charset="0"/>
              </a:rPr>
              <a:t>1</a:t>
            </a:r>
            <a:r>
              <a:rPr lang="en-GB" sz="3200" baseline="30000" dirty="0" smtClean="0">
                <a:solidFill>
                  <a:schemeClr val="bg2">
                    <a:lumMod val="75000"/>
                  </a:schemeClr>
                </a:solidFill>
                <a:latin typeface="Bookman Old Style" pitchFamily="18" charset="0"/>
              </a:rPr>
              <a:t>st</a:t>
            </a:r>
            <a:r>
              <a:rPr lang="en-GB" sz="3200" dirty="0" smtClean="0">
                <a:solidFill>
                  <a:schemeClr val="bg2">
                    <a:lumMod val="75000"/>
                  </a:schemeClr>
                </a:solidFill>
                <a:latin typeface="Bookman Old Style" pitchFamily="18" charset="0"/>
              </a:rPr>
              <a:t> phase (2008)</a:t>
            </a:r>
            <a:endParaRPr lang="en-US" sz="3200" dirty="0" smtClean="0">
              <a:solidFill>
                <a:schemeClr val="bg2">
                  <a:lumMod val="75000"/>
                </a:schemeClr>
              </a:solidFill>
              <a:latin typeface="Bookman Old Style" pitchFamily="18" charset="0"/>
            </a:endParaRPr>
          </a:p>
        </p:txBody>
      </p:sp>
      <p:sp>
        <p:nvSpPr>
          <p:cNvPr id="26626" name="Rectangle 3"/>
          <p:cNvSpPr>
            <a:spLocks noGrp="1" noChangeArrowheads="1"/>
          </p:cNvSpPr>
          <p:nvPr>
            <p:ph type="body" idx="1"/>
          </p:nvPr>
        </p:nvSpPr>
        <p:spPr>
          <a:xfrm>
            <a:off x="0" y="1052513"/>
            <a:ext cx="8964613" cy="5329237"/>
          </a:xfrm>
        </p:spPr>
        <p:txBody>
          <a:bodyPr/>
          <a:lstStyle/>
          <a:p>
            <a:pPr eaLnBrk="1" hangingPunct="1">
              <a:lnSpc>
                <a:spcPct val="80000"/>
              </a:lnSpc>
              <a:buFontTx/>
              <a:buNone/>
            </a:pPr>
            <a:r>
              <a:rPr lang="hr-HR" sz="1800" dirty="0" smtClean="0">
                <a:latin typeface="Bookman Old Style" pitchFamily="18" charset="0"/>
              </a:rPr>
              <a:t>C</a:t>
            </a:r>
            <a:r>
              <a:rPr lang="en-GB" sz="1800" dirty="0" err="1" smtClean="0">
                <a:latin typeface="Bookman Old Style" pitchFamily="18" charset="0"/>
              </a:rPr>
              <a:t>onnect</a:t>
            </a:r>
            <a:r>
              <a:rPr lang="hr-HR" sz="1800" dirty="0" smtClean="0">
                <a:latin typeface="Bookman Old Style" pitchFamily="18" charset="0"/>
              </a:rPr>
              <a:t>ing </a:t>
            </a:r>
            <a:r>
              <a:rPr lang="en-GB" sz="1800" b="1" dirty="0" smtClean="0">
                <a:latin typeface="Bookman Old Style" pitchFamily="18" charset="0"/>
              </a:rPr>
              <a:t>5 online databases</a:t>
            </a:r>
            <a:r>
              <a:rPr lang="en-GB" sz="1800" dirty="0" smtClean="0">
                <a:latin typeface="Bookman Old Style" pitchFamily="18" charset="0"/>
              </a:rPr>
              <a:t> regularly managed by the MDC</a:t>
            </a:r>
            <a:r>
              <a:rPr lang="hr-HR" sz="1800" dirty="0" smtClean="0">
                <a:latin typeface="Bookman Old Style" pitchFamily="18" charset="0"/>
              </a:rPr>
              <a:t>:</a:t>
            </a:r>
          </a:p>
          <a:p>
            <a:pPr eaLnBrk="1" hangingPunct="1">
              <a:lnSpc>
                <a:spcPct val="80000"/>
              </a:lnSpc>
              <a:buFontTx/>
              <a:buNone/>
            </a:pPr>
            <a:endParaRPr lang="hr-HR" sz="1800" dirty="0" smtClean="0">
              <a:latin typeface="Bookman Old Style" pitchFamily="18" charset="0"/>
            </a:endParaRPr>
          </a:p>
          <a:p>
            <a:pPr eaLnBrk="1" hangingPunct="1">
              <a:buFont typeface="Wingdings" pitchFamily="2" charset="2"/>
              <a:buChar char="§"/>
            </a:pPr>
            <a:r>
              <a:rPr lang="en-GB" sz="1800" b="1" dirty="0" smtClean="0">
                <a:latin typeface="Bookman Old Style" pitchFamily="18" charset="0"/>
              </a:rPr>
              <a:t>Register of museums, galleries and collections</a:t>
            </a:r>
            <a:r>
              <a:rPr lang="en-GB" sz="1800" dirty="0" smtClean="0">
                <a:latin typeface="Bookman Old Style" pitchFamily="18" charset="0"/>
              </a:rPr>
              <a:t> in Croatia</a:t>
            </a:r>
            <a:endParaRPr lang="hr-HR" sz="1800" dirty="0" smtClean="0">
              <a:latin typeface="Bookman Old Style" pitchFamily="18" charset="0"/>
            </a:endParaRPr>
          </a:p>
          <a:p>
            <a:pPr eaLnBrk="1" hangingPunct="1">
              <a:buNone/>
            </a:pPr>
            <a:endParaRPr lang="hr-HR" sz="1800" b="1" dirty="0" smtClean="0">
              <a:latin typeface="Bookman Old Style" pitchFamily="18" charset="0"/>
            </a:endParaRPr>
          </a:p>
          <a:p>
            <a:pPr eaLnBrk="1" hangingPunct="1">
              <a:buFont typeface="Wingdings" pitchFamily="2" charset="2"/>
              <a:buChar char="§"/>
            </a:pPr>
            <a:r>
              <a:rPr lang="en-GB" sz="1800" b="1" dirty="0" smtClean="0">
                <a:latin typeface="Bookman Old Style" pitchFamily="18" charset="0"/>
              </a:rPr>
              <a:t>Museum posters collection </a:t>
            </a:r>
            <a:endParaRPr lang="hr-HR" sz="1800" b="1" dirty="0" smtClean="0">
              <a:latin typeface="Bookman Old Style" pitchFamily="18" charset="0"/>
            </a:endParaRPr>
          </a:p>
          <a:p>
            <a:pPr eaLnBrk="1" hangingPunct="1">
              <a:buNone/>
            </a:pPr>
            <a:endParaRPr lang="hr-HR" sz="1800" dirty="0" smtClean="0">
              <a:latin typeface="Bookman Old Style" pitchFamily="18" charset="0"/>
            </a:endParaRPr>
          </a:p>
          <a:p>
            <a:pPr eaLnBrk="1" hangingPunct="1">
              <a:buFont typeface="Wingdings" pitchFamily="2" charset="2"/>
              <a:buChar char="§"/>
            </a:pPr>
            <a:r>
              <a:rPr lang="en-GB" sz="1800" b="1" dirty="0" smtClean="0">
                <a:latin typeface="Bookman Old Style" pitchFamily="18" charset="0"/>
              </a:rPr>
              <a:t>Library catalogue</a:t>
            </a:r>
            <a:endParaRPr lang="hr-HR" sz="1800" b="1" dirty="0" smtClean="0">
              <a:latin typeface="Bookman Old Style" pitchFamily="18" charset="0"/>
            </a:endParaRPr>
          </a:p>
          <a:p>
            <a:pPr eaLnBrk="1" hangingPunct="1">
              <a:buNone/>
            </a:pPr>
            <a:endParaRPr lang="en-GB" sz="1800" dirty="0" smtClean="0">
              <a:latin typeface="Bookman Old Style" pitchFamily="18" charset="0"/>
            </a:endParaRPr>
          </a:p>
          <a:p>
            <a:pPr eaLnBrk="1" hangingPunct="1">
              <a:buFont typeface="Wingdings" pitchFamily="2" charset="2"/>
              <a:buChar char="§"/>
            </a:pPr>
            <a:r>
              <a:rPr lang="en-GB" sz="1800" b="1" dirty="0" smtClean="0">
                <a:latin typeface="Bookman Old Style" pitchFamily="18" charset="0"/>
              </a:rPr>
              <a:t>The Personal</a:t>
            </a:r>
            <a:r>
              <a:rPr lang="en-GB" sz="1800" dirty="0" smtClean="0">
                <a:latin typeface="Bookman Old Style" pitchFamily="18" charset="0"/>
              </a:rPr>
              <a:t> Information </a:t>
            </a:r>
            <a:r>
              <a:rPr lang="en-GB" sz="1800" b="1" dirty="0" smtClean="0">
                <a:latin typeface="Bookman Old Style" pitchFamily="18" charset="0"/>
              </a:rPr>
              <a:t>Archive</a:t>
            </a:r>
            <a:r>
              <a:rPr lang="en-GB" sz="1800" dirty="0" smtClean="0">
                <a:latin typeface="Bookman Old Style" pitchFamily="18" charset="0"/>
              </a:rPr>
              <a:t> of Croatian distinguished Curators</a:t>
            </a:r>
            <a:endParaRPr lang="hr-HR" sz="1800" dirty="0" smtClean="0">
              <a:latin typeface="Bookman Old Style" pitchFamily="18" charset="0"/>
            </a:endParaRPr>
          </a:p>
          <a:p>
            <a:pPr eaLnBrk="1" hangingPunct="1">
              <a:buNone/>
            </a:pPr>
            <a:endParaRPr lang="en-GB" sz="1800" dirty="0" smtClean="0">
              <a:latin typeface="Bookman Old Style" pitchFamily="18" charset="0"/>
            </a:endParaRPr>
          </a:p>
          <a:p>
            <a:pPr eaLnBrk="1" hangingPunct="1">
              <a:lnSpc>
                <a:spcPct val="80000"/>
              </a:lnSpc>
              <a:buFont typeface="Wingdings" pitchFamily="2" charset="2"/>
              <a:buChar char="§"/>
            </a:pPr>
            <a:r>
              <a:rPr lang="en-GB" sz="1800" b="1" dirty="0" smtClean="0">
                <a:latin typeface="Bookman Old Style" pitchFamily="18" charset="0"/>
              </a:rPr>
              <a:t>Calendar of Events</a:t>
            </a:r>
            <a:r>
              <a:rPr lang="en-GB" sz="1800" dirty="0" smtClean="0">
                <a:latin typeface="Bookman Old Style" pitchFamily="18" charset="0"/>
              </a:rPr>
              <a:t> (news calendar and activity archive)</a:t>
            </a:r>
            <a:r>
              <a:rPr lang="hr-HR" sz="1800" dirty="0" smtClean="0">
                <a:latin typeface="Bookman Old Style" pitchFamily="18" charset="0"/>
              </a:rPr>
              <a:t> </a:t>
            </a:r>
            <a:endParaRPr lang="en-US" sz="1800" dirty="0" smtClean="0">
              <a:latin typeface="Bookman Old Style" pitchFamily="18" charset="0"/>
            </a:endParaRPr>
          </a:p>
        </p:txBody>
      </p:sp>
      <p:pic>
        <p:nvPicPr>
          <p:cNvPr id="7" name="Picture 6" descr="header_text_HVM_hr"/>
          <p:cNvPicPr>
            <a:picLocks noChangeAspect="1" noChangeArrowheads="1"/>
          </p:cNvPicPr>
          <p:nvPr/>
        </p:nvPicPr>
        <p:blipFill>
          <a:blip r:embed="rId3" cstate="print"/>
          <a:srcRect/>
          <a:stretch>
            <a:fillRect/>
          </a:stretch>
        </p:blipFill>
        <p:spPr bwMode="auto">
          <a:xfrm>
            <a:off x="8460432" y="-4875"/>
            <a:ext cx="683568" cy="769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5"/>
                                        </p:tgtEl>
                                        <p:attrNameLst>
                                          <p:attrName>style.visibility</p:attrName>
                                        </p:attrNameLst>
                                      </p:cBhvr>
                                      <p:to>
                                        <p:strVal val="visible"/>
                                      </p:to>
                                    </p:set>
                                    <p:animEffect transition="in" filter="fade">
                                      <p:cBhvr>
                                        <p:cTn id="7" dur="500"/>
                                        <p:tgtEl>
                                          <p:spTgt spid="266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626">
                                            <p:txEl>
                                              <p:pRg st="0" end="0"/>
                                            </p:txEl>
                                          </p:spTgt>
                                        </p:tgtEl>
                                        <p:attrNameLst>
                                          <p:attrName>style.visibility</p:attrName>
                                        </p:attrNameLst>
                                      </p:cBhvr>
                                      <p:to>
                                        <p:strVal val="visible"/>
                                      </p:to>
                                    </p:set>
                                    <p:animEffect transition="in" filter="fade">
                                      <p:cBhvr>
                                        <p:cTn id="11" dur="500"/>
                                        <p:tgtEl>
                                          <p:spTgt spid="2662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6626">
                                            <p:txEl>
                                              <p:pRg st="2" end="2"/>
                                            </p:txEl>
                                          </p:spTgt>
                                        </p:tgtEl>
                                        <p:attrNameLst>
                                          <p:attrName>style.visibility</p:attrName>
                                        </p:attrNameLst>
                                      </p:cBhvr>
                                      <p:to>
                                        <p:strVal val="visible"/>
                                      </p:to>
                                    </p:set>
                                    <p:animEffect transition="in" filter="fade">
                                      <p:cBhvr>
                                        <p:cTn id="15" dur="500"/>
                                        <p:tgtEl>
                                          <p:spTgt spid="26626">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6626">
                                            <p:txEl>
                                              <p:pRg st="4" end="4"/>
                                            </p:txEl>
                                          </p:spTgt>
                                        </p:tgtEl>
                                        <p:attrNameLst>
                                          <p:attrName>style.visibility</p:attrName>
                                        </p:attrNameLst>
                                      </p:cBhvr>
                                      <p:to>
                                        <p:strVal val="visible"/>
                                      </p:to>
                                    </p:set>
                                    <p:animEffect transition="in" filter="fade">
                                      <p:cBhvr>
                                        <p:cTn id="19" dur="500"/>
                                        <p:tgtEl>
                                          <p:spTgt spid="26626">
                                            <p:txEl>
                                              <p:pRg st="4" end="4"/>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6626">
                                            <p:txEl>
                                              <p:pRg st="6" end="6"/>
                                            </p:txEl>
                                          </p:spTgt>
                                        </p:tgtEl>
                                        <p:attrNameLst>
                                          <p:attrName>style.visibility</p:attrName>
                                        </p:attrNameLst>
                                      </p:cBhvr>
                                      <p:to>
                                        <p:strVal val="visible"/>
                                      </p:to>
                                    </p:set>
                                    <p:animEffect transition="in" filter="fade">
                                      <p:cBhvr>
                                        <p:cTn id="23" dur="500"/>
                                        <p:tgtEl>
                                          <p:spTgt spid="26626">
                                            <p:txEl>
                                              <p:pRg st="6" end="6"/>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6626">
                                            <p:txEl>
                                              <p:pRg st="8" end="8"/>
                                            </p:txEl>
                                          </p:spTgt>
                                        </p:tgtEl>
                                        <p:attrNameLst>
                                          <p:attrName>style.visibility</p:attrName>
                                        </p:attrNameLst>
                                      </p:cBhvr>
                                      <p:to>
                                        <p:strVal val="visible"/>
                                      </p:to>
                                    </p:set>
                                    <p:animEffect transition="in" filter="fade">
                                      <p:cBhvr>
                                        <p:cTn id="27" dur="500"/>
                                        <p:tgtEl>
                                          <p:spTgt spid="26626">
                                            <p:txEl>
                                              <p:pRg st="8" end="8"/>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6626">
                                            <p:txEl>
                                              <p:pRg st="10" end="10"/>
                                            </p:txEl>
                                          </p:spTgt>
                                        </p:tgtEl>
                                        <p:attrNameLst>
                                          <p:attrName>style.visibility</p:attrName>
                                        </p:attrNameLst>
                                      </p:cBhvr>
                                      <p:to>
                                        <p:strVal val="visible"/>
                                      </p:to>
                                    </p:set>
                                    <p:animEffect transition="in" filter="fade">
                                      <p:cBhvr>
                                        <p:cTn id="31" dur="500"/>
                                        <p:tgtEl>
                                          <p:spTgt spid="2662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P spid="2662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0" y="0"/>
            <a:ext cx="8783638" cy="1050925"/>
          </a:xfrm>
        </p:spPr>
        <p:txBody>
          <a:bodyPr/>
          <a:lstStyle/>
          <a:p>
            <a:pPr eaLnBrk="1" hangingPunct="1">
              <a:defRPr/>
            </a:pPr>
            <a:r>
              <a:rPr lang="en-GB" sz="3200" dirty="0" smtClean="0">
                <a:solidFill>
                  <a:schemeClr val="bg2">
                    <a:lumMod val="75000"/>
                  </a:schemeClr>
                </a:solidFill>
                <a:latin typeface="Bookman Old Style" pitchFamily="18" charset="0"/>
              </a:rPr>
              <a:t>2</a:t>
            </a:r>
            <a:r>
              <a:rPr lang="en-GB" sz="3200" baseline="30000" dirty="0" smtClean="0">
                <a:solidFill>
                  <a:schemeClr val="bg2">
                    <a:lumMod val="75000"/>
                  </a:schemeClr>
                </a:solidFill>
                <a:latin typeface="Bookman Old Style" pitchFamily="18" charset="0"/>
              </a:rPr>
              <a:t>nd</a:t>
            </a:r>
            <a:r>
              <a:rPr lang="en-GB" sz="3200" dirty="0" smtClean="0">
                <a:solidFill>
                  <a:schemeClr val="bg2">
                    <a:lumMod val="75000"/>
                  </a:schemeClr>
                </a:solidFill>
                <a:latin typeface="Bookman Old Style" pitchFamily="18" charset="0"/>
              </a:rPr>
              <a:t> phase (2009)</a:t>
            </a:r>
            <a:r>
              <a:rPr lang="hr-HR" sz="3200" dirty="0" smtClean="0">
                <a:solidFill>
                  <a:schemeClr val="bg2">
                    <a:lumMod val="75000"/>
                  </a:schemeClr>
                </a:solidFill>
                <a:latin typeface="Bookman Old Style" pitchFamily="18" charset="0"/>
              </a:rPr>
              <a:t> </a:t>
            </a:r>
            <a:endParaRPr lang="en-US" sz="3200" dirty="0" smtClean="0">
              <a:solidFill>
                <a:schemeClr val="bg2">
                  <a:lumMod val="75000"/>
                </a:schemeClr>
              </a:solidFill>
              <a:latin typeface="Bookman Old Style" pitchFamily="18" charset="0"/>
            </a:endParaRPr>
          </a:p>
        </p:txBody>
      </p:sp>
      <p:sp>
        <p:nvSpPr>
          <p:cNvPr id="28674" name="Rectangle 3"/>
          <p:cNvSpPr>
            <a:spLocks noGrp="1" noChangeArrowheads="1"/>
          </p:cNvSpPr>
          <p:nvPr>
            <p:ph type="body" idx="1"/>
          </p:nvPr>
        </p:nvSpPr>
        <p:spPr>
          <a:xfrm>
            <a:off x="179388" y="981075"/>
            <a:ext cx="8785225" cy="5256213"/>
          </a:xfrm>
        </p:spPr>
        <p:txBody>
          <a:bodyPr/>
          <a:lstStyle/>
          <a:p>
            <a:pPr eaLnBrk="1" hangingPunct="1">
              <a:lnSpc>
                <a:spcPct val="80000"/>
              </a:lnSpc>
              <a:buFont typeface="Wingdings" pitchFamily="2" charset="2"/>
              <a:buNone/>
            </a:pPr>
            <a:endParaRPr lang="en-GB" sz="900" dirty="0" smtClean="0"/>
          </a:p>
          <a:p>
            <a:pPr eaLnBrk="1" hangingPunct="1">
              <a:buFont typeface="Wingdings" pitchFamily="2" charset="2"/>
              <a:buChar char="§"/>
            </a:pPr>
            <a:r>
              <a:rPr lang="hr-HR" sz="1800" dirty="0" smtClean="0">
                <a:latin typeface="Bookman Old Style" pitchFamily="18" charset="0"/>
              </a:rPr>
              <a:t>O</a:t>
            </a:r>
            <a:r>
              <a:rPr lang="en-GB" sz="1800" dirty="0" err="1" smtClean="0">
                <a:latin typeface="Bookman Old Style" pitchFamily="18" charset="0"/>
              </a:rPr>
              <a:t>nline</a:t>
            </a:r>
            <a:r>
              <a:rPr lang="en-GB" sz="1800" dirty="0" smtClean="0">
                <a:latin typeface="Bookman Old Style" pitchFamily="18" charset="0"/>
              </a:rPr>
              <a:t> </a:t>
            </a:r>
            <a:r>
              <a:rPr lang="hr-HR" sz="1800" dirty="0" smtClean="0">
                <a:latin typeface="Bookman Old Style" pitchFamily="18" charset="0"/>
              </a:rPr>
              <a:t>p</a:t>
            </a:r>
            <a:r>
              <a:rPr lang="en-GB" sz="1800" dirty="0" err="1" smtClean="0">
                <a:latin typeface="Bookman Old Style" pitchFamily="18" charset="0"/>
              </a:rPr>
              <a:t>ublish</a:t>
            </a:r>
            <a:r>
              <a:rPr lang="hr-HR" sz="1800" dirty="0" smtClean="0">
                <a:latin typeface="Bookman Old Style" pitchFamily="18" charset="0"/>
              </a:rPr>
              <a:t>ing of</a:t>
            </a:r>
            <a:r>
              <a:rPr lang="en-GB" sz="1800" dirty="0" smtClean="0">
                <a:latin typeface="Bookman Old Style" pitchFamily="18" charset="0"/>
              </a:rPr>
              <a:t> the </a:t>
            </a:r>
            <a:r>
              <a:rPr lang="en-GB" sz="1800" b="1" dirty="0" smtClean="0">
                <a:latin typeface="Bookman Old Style" pitchFamily="18" charset="0"/>
              </a:rPr>
              <a:t>Register of museums, collections and treasures owned by religious communities</a:t>
            </a:r>
            <a:endParaRPr lang="hr-HR" sz="1800" dirty="0" smtClean="0">
              <a:latin typeface="Bookman Old Style" pitchFamily="18" charset="0"/>
            </a:endParaRPr>
          </a:p>
          <a:p>
            <a:pPr eaLnBrk="1" hangingPunct="1">
              <a:lnSpc>
                <a:spcPct val="80000"/>
              </a:lnSpc>
              <a:buFont typeface="Wingdings" pitchFamily="2" charset="2"/>
              <a:buNone/>
            </a:pPr>
            <a:endParaRPr lang="en-GB" sz="1800" dirty="0" smtClean="0">
              <a:latin typeface="Bookman Old Style" pitchFamily="18" charset="0"/>
            </a:endParaRPr>
          </a:p>
          <a:p>
            <a:pPr eaLnBrk="1" hangingPunct="1">
              <a:buFont typeface="Wingdings" pitchFamily="2" charset="2"/>
              <a:buChar char="§"/>
            </a:pPr>
            <a:r>
              <a:rPr lang="hr-HR" sz="1800" dirty="0" smtClean="0">
                <a:latin typeface="Bookman Old Style" pitchFamily="18" charset="0"/>
              </a:rPr>
              <a:t>C</a:t>
            </a:r>
            <a:r>
              <a:rPr lang="en-GB" sz="1800" dirty="0" err="1" smtClean="0">
                <a:latin typeface="Bookman Old Style" pitchFamily="18" charset="0"/>
              </a:rPr>
              <a:t>reat</a:t>
            </a:r>
            <a:r>
              <a:rPr lang="hr-HR" sz="1800" dirty="0" smtClean="0">
                <a:latin typeface="Bookman Old Style" pitchFamily="18" charset="0"/>
              </a:rPr>
              <a:t>ion of </a:t>
            </a:r>
            <a:r>
              <a:rPr lang="hr-HR" sz="1800" b="1" dirty="0" smtClean="0">
                <a:latin typeface="Bookman Old Style" pitchFamily="18" charset="0"/>
              </a:rPr>
              <a:t>VR</a:t>
            </a:r>
            <a:r>
              <a:rPr lang="en-GB" sz="1800" b="1" dirty="0" smtClean="0">
                <a:latin typeface="Bookman Old Style" pitchFamily="18" charset="0"/>
              </a:rPr>
              <a:t> presentation</a:t>
            </a:r>
            <a:r>
              <a:rPr lang="hr-HR" sz="1800" b="1" dirty="0" smtClean="0">
                <a:latin typeface="Bookman Old Style" pitchFamily="18" charset="0"/>
              </a:rPr>
              <a:t>s</a:t>
            </a:r>
            <a:r>
              <a:rPr lang="en-GB" sz="1800" b="1" dirty="0" smtClean="0">
                <a:latin typeface="Bookman Old Style" pitchFamily="18" charset="0"/>
              </a:rPr>
              <a:t> of museum permanent displays</a:t>
            </a:r>
            <a:endParaRPr lang="hr-HR" sz="1800" dirty="0" smtClean="0">
              <a:latin typeface="Bookman Old Style" pitchFamily="18" charset="0"/>
            </a:endParaRPr>
          </a:p>
          <a:p>
            <a:pPr eaLnBrk="1" hangingPunct="1">
              <a:lnSpc>
                <a:spcPct val="80000"/>
              </a:lnSpc>
              <a:buFont typeface="Wingdings" pitchFamily="2" charset="2"/>
              <a:buNone/>
            </a:pPr>
            <a:endParaRPr lang="hr-HR" sz="1800" b="1" dirty="0" smtClean="0">
              <a:latin typeface="Bookman Old Style" pitchFamily="18" charset="0"/>
            </a:endParaRPr>
          </a:p>
          <a:p>
            <a:pPr eaLnBrk="1" hangingPunct="1">
              <a:lnSpc>
                <a:spcPct val="80000"/>
              </a:lnSpc>
              <a:buFont typeface="Wingdings" pitchFamily="2" charset="2"/>
              <a:buNone/>
            </a:pPr>
            <a:endParaRPr lang="hr-HR" sz="1800" b="1" dirty="0" smtClean="0">
              <a:latin typeface="Bookman Old Style" pitchFamily="18" charset="0"/>
            </a:endParaRPr>
          </a:p>
          <a:p>
            <a:pPr eaLnBrk="1" hangingPunct="1">
              <a:buFont typeface="Wingdings" pitchFamily="2" charset="2"/>
              <a:buChar char="§"/>
            </a:pPr>
            <a:r>
              <a:rPr lang="hr-HR" sz="1800" b="1" dirty="0" smtClean="0">
                <a:latin typeface="Bookman Old Style" pitchFamily="18" charset="0"/>
              </a:rPr>
              <a:t>Catalogue of museum objects</a:t>
            </a:r>
            <a:endParaRPr lang="hr-HR" sz="1800" dirty="0" smtClean="0">
              <a:latin typeface="Bookman Old Style" pitchFamily="18" charset="0"/>
            </a:endParaRPr>
          </a:p>
          <a:p>
            <a:pPr eaLnBrk="1" hangingPunct="1">
              <a:lnSpc>
                <a:spcPct val="80000"/>
              </a:lnSpc>
              <a:buFont typeface="Wingdings" pitchFamily="2" charset="2"/>
              <a:buNone/>
            </a:pPr>
            <a:endParaRPr lang="hr-HR" sz="900" dirty="0" smtClean="0"/>
          </a:p>
        </p:txBody>
      </p:sp>
      <p:pic>
        <p:nvPicPr>
          <p:cNvPr id="6" name="Picture 5" descr="header_text_HVM_hr"/>
          <p:cNvPicPr>
            <a:picLocks noChangeAspect="1" noChangeArrowheads="1"/>
          </p:cNvPicPr>
          <p:nvPr/>
        </p:nvPicPr>
        <p:blipFill>
          <a:blip r:embed="rId3" cstate="print"/>
          <a:srcRect/>
          <a:stretch>
            <a:fillRect/>
          </a:stretch>
        </p:blipFill>
        <p:spPr bwMode="auto">
          <a:xfrm>
            <a:off x="8460432" y="-4875"/>
            <a:ext cx="683568" cy="769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3"/>
                                        </p:tgtEl>
                                        <p:attrNameLst>
                                          <p:attrName>style.visibility</p:attrName>
                                        </p:attrNameLst>
                                      </p:cBhvr>
                                      <p:to>
                                        <p:strVal val="visible"/>
                                      </p:to>
                                    </p:set>
                                    <p:animEffect transition="in" filter="fade">
                                      <p:cBhvr>
                                        <p:cTn id="7" dur="1000"/>
                                        <p:tgtEl>
                                          <p:spTgt spid="2867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8674">
                                            <p:txEl>
                                              <p:pRg st="1" end="1"/>
                                            </p:txEl>
                                          </p:spTgt>
                                        </p:tgtEl>
                                        <p:attrNameLst>
                                          <p:attrName>style.visibility</p:attrName>
                                        </p:attrNameLst>
                                      </p:cBhvr>
                                      <p:to>
                                        <p:strVal val="visible"/>
                                      </p:to>
                                    </p:set>
                                    <p:animEffect transition="in" filter="fade">
                                      <p:cBhvr>
                                        <p:cTn id="11" dur="1000"/>
                                        <p:tgtEl>
                                          <p:spTgt spid="28674">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8674">
                                            <p:txEl>
                                              <p:pRg st="3" end="3"/>
                                            </p:txEl>
                                          </p:spTgt>
                                        </p:tgtEl>
                                        <p:attrNameLst>
                                          <p:attrName>style.visibility</p:attrName>
                                        </p:attrNameLst>
                                      </p:cBhvr>
                                      <p:to>
                                        <p:strVal val="visible"/>
                                      </p:to>
                                    </p:set>
                                    <p:animEffect transition="in" filter="fade">
                                      <p:cBhvr>
                                        <p:cTn id="15" dur="1000"/>
                                        <p:tgtEl>
                                          <p:spTgt spid="28674">
                                            <p:txEl>
                                              <p:pRg st="3" end="3"/>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8674">
                                            <p:txEl>
                                              <p:pRg st="6" end="6"/>
                                            </p:txEl>
                                          </p:spTgt>
                                        </p:tgtEl>
                                        <p:attrNameLst>
                                          <p:attrName>style.visibility</p:attrName>
                                        </p:attrNameLst>
                                      </p:cBhvr>
                                      <p:to>
                                        <p:strVal val="visible"/>
                                      </p:to>
                                    </p:set>
                                    <p:animEffect transition="in" filter="fade">
                                      <p:cBhvr>
                                        <p:cTn id="19" dur="1000"/>
                                        <p:tgtEl>
                                          <p:spTgt spid="2867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p:bldP spid="2867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0" y="0"/>
            <a:ext cx="8783638" cy="1050925"/>
          </a:xfrm>
        </p:spPr>
        <p:txBody>
          <a:bodyPr/>
          <a:lstStyle/>
          <a:p>
            <a:pPr eaLnBrk="1" hangingPunct="1">
              <a:defRPr/>
            </a:pPr>
            <a:r>
              <a:rPr lang="en-GB" sz="3200" dirty="0" smtClean="0">
                <a:solidFill>
                  <a:schemeClr val="bg2">
                    <a:lumMod val="75000"/>
                  </a:schemeClr>
                </a:solidFill>
                <a:latin typeface="Bookman Old Style" pitchFamily="18" charset="0"/>
              </a:rPr>
              <a:t>Design</a:t>
            </a:r>
            <a:endParaRPr lang="en-US" sz="3200" dirty="0" smtClean="0">
              <a:solidFill>
                <a:schemeClr val="bg2">
                  <a:lumMod val="75000"/>
                </a:schemeClr>
              </a:solidFill>
              <a:latin typeface="Bookman Old Style" pitchFamily="18" charset="0"/>
            </a:endParaRPr>
          </a:p>
        </p:txBody>
      </p:sp>
      <p:sp>
        <p:nvSpPr>
          <p:cNvPr id="34818" name="Rectangle 3"/>
          <p:cNvSpPr>
            <a:spLocks noGrp="1" noChangeArrowheads="1"/>
          </p:cNvSpPr>
          <p:nvPr>
            <p:ph type="body" idx="1"/>
          </p:nvPr>
        </p:nvSpPr>
        <p:spPr>
          <a:xfrm>
            <a:off x="0" y="785813"/>
            <a:ext cx="9144000" cy="4464050"/>
          </a:xfrm>
        </p:spPr>
        <p:txBody>
          <a:bodyPr/>
          <a:lstStyle/>
          <a:p>
            <a:pPr eaLnBrk="1" hangingPunct="1">
              <a:buFont typeface="Wingdings" pitchFamily="2" charset="2"/>
              <a:buChar char="§"/>
            </a:pPr>
            <a:r>
              <a:rPr lang="hr-HR" sz="2400" dirty="0" smtClean="0">
                <a:latin typeface="Bookman Old Style" pitchFamily="18" charset="0"/>
              </a:rPr>
              <a:t>Follows t</a:t>
            </a:r>
            <a:r>
              <a:rPr lang="en-GB" sz="2400" dirty="0" smtClean="0">
                <a:latin typeface="Bookman Old Style" pitchFamily="18" charset="0"/>
              </a:rPr>
              <a:t>he structure of the whole MDC web site</a:t>
            </a:r>
            <a:r>
              <a:rPr lang="hr-HR" sz="2400" dirty="0" smtClean="0">
                <a:latin typeface="Bookman Old Style" pitchFamily="18" charset="0"/>
              </a:rPr>
              <a:t> (3 main regions)</a:t>
            </a:r>
          </a:p>
          <a:p>
            <a:pPr eaLnBrk="1" hangingPunct="1">
              <a:buFont typeface="Wingdings" pitchFamily="2" charset="2"/>
              <a:buNone/>
            </a:pPr>
            <a:endParaRPr lang="en-GB" sz="800" dirty="0" smtClean="0">
              <a:latin typeface="Bookman Old Style" pitchFamily="18" charset="0"/>
            </a:endParaRPr>
          </a:p>
          <a:p>
            <a:pPr eaLnBrk="1" hangingPunct="1">
              <a:buFont typeface="Wingdings" pitchFamily="2" charset="2"/>
              <a:buChar char="§"/>
            </a:pPr>
            <a:r>
              <a:rPr lang="hr-HR" sz="2400" dirty="0" smtClean="0">
                <a:latin typeface="Bookman Old Style" pitchFamily="18" charset="0"/>
              </a:rPr>
              <a:t>I</a:t>
            </a:r>
            <a:r>
              <a:rPr lang="en-GB" sz="2400" dirty="0" smtClean="0">
                <a:latin typeface="Bookman Old Style" pitchFamily="18" charset="0"/>
              </a:rPr>
              <a:t>n</a:t>
            </a:r>
            <a:r>
              <a:rPr lang="hr-HR" sz="2400" dirty="0" smtClean="0">
                <a:latin typeface="Bookman Old Style" pitchFamily="18" charset="0"/>
              </a:rPr>
              <a:t>troduction of </a:t>
            </a:r>
            <a:r>
              <a:rPr lang="en-GB" sz="2400" dirty="0" smtClean="0">
                <a:latin typeface="Bookman Old Style" pitchFamily="18" charset="0"/>
              </a:rPr>
              <a:t>colours derived from </a:t>
            </a:r>
            <a:r>
              <a:rPr lang="hr-HR" sz="2400" dirty="0" smtClean="0">
                <a:latin typeface="Bookman Old Style" pitchFamily="18" charset="0"/>
              </a:rPr>
              <a:t>MDC</a:t>
            </a:r>
            <a:r>
              <a:rPr lang="en-GB" sz="2400" dirty="0" smtClean="0">
                <a:latin typeface="Bookman Old Style" pitchFamily="18" charset="0"/>
              </a:rPr>
              <a:t> logo</a:t>
            </a:r>
            <a:endParaRPr lang="hr-HR" sz="2400" dirty="0" smtClean="0">
              <a:latin typeface="Bookman Old Style" pitchFamily="18" charset="0"/>
            </a:endParaRPr>
          </a:p>
          <a:p>
            <a:pPr eaLnBrk="1" hangingPunct="1">
              <a:buFont typeface="Wingdings" pitchFamily="2" charset="2"/>
              <a:buNone/>
            </a:pPr>
            <a:endParaRPr lang="hr-HR" sz="800" dirty="0" smtClean="0">
              <a:latin typeface="Bookman Old Style" pitchFamily="18" charset="0"/>
            </a:endParaRPr>
          </a:p>
          <a:p>
            <a:pPr eaLnBrk="1" hangingPunct="1">
              <a:buFont typeface="Wingdings" pitchFamily="2" charset="2"/>
              <a:buChar char="§"/>
            </a:pPr>
            <a:r>
              <a:rPr lang="en-GB" sz="2400" dirty="0" smtClean="0">
                <a:latin typeface="Bookman Old Style" pitchFamily="18" charset="0"/>
              </a:rPr>
              <a:t>Design of the museum profile page is same for all</a:t>
            </a:r>
            <a:r>
              <a:rPr lang="hr-HR" sz="2400" dirty="0" smtClean="0">
                <a:latin typeface="Bookman Old Style" pitchFamily="18" charset="0"/>
              </a:rPr>
              <a:t> museums</a:t>
            </a:r>
            <a:endParaRPr lang="en-GB" sz="2400" dirty="0" smtClean="0">
              <a:latin typeface="Bookman Old Style" pitchFamily="18" charset="0"/>
            </a:endParaRPr>
          </a:p>
        </p:txBody>
      </p:sp>
      <p:pic>
        <p:nvPicPr>
          <p:cNvPr id="34822" name="Picture 7"/>
          <p:cNvPicPr>
            <a:picLocks noChangeAspect="1" noChangeArrowheads="1"/>
          </p:cNvPicPr>
          <p:nvPr/>
        </p:nvPicPr>
        <p:blipFill>
          <a:blip r:embed="rId3" cstate="print"/>
          <a:srcRect/>
          <a:stretch>
            <a:fillRect/>
          </a:stretch>
        </p:blipFill>
        <p:spPr bwMode="auto">
          <a:xfrm>
            <a:off x="500063" y="3214688"/>
            <a:ext cx="4176712" cy="3430587"/>
          </a:xfrm>
          <a:prstGeom prst="rect">
            <a:avLst/>
          </a:prstGeom>
          <a:ln>
            <a:noFill/>
          </a:ln>
          <a:effectLst>
            <a:outerShdw blurRad="292100" dist="139700" dir="2700000" algn="tl" rotWithShape="0">
              <a:srgbClr val="333333">
                <a:alpha val="65000"/>
              </a:srgbClr>
            </a:outerShdw>
          </a:effectLst>
        </p:spPr>
      </p:pic>
      <p:pic>
        <p:nvPicPr>
          <p:cNvPr id="34823" name="Picture 8"/>
          <p:cNvPicPr>
            <a:picLocks noChangeAspect="1" noChangeArrowheads="1"/>
          </p:cNvPicPr>
          <p:nvPr/>
        </p:nvPicPr>
        <p:blipFill>
          <a:blip r:embed="rId4" cstate="print"/>
          <a:srcRect/>
          <a:stretch>
            <a:fillRect/>
          </a:stretch>
        </p:blipFill>
        <p:spPr bwMode="auto">
          <a:xfrm>
            <a:off x="4752975" y="3219450"/>
            <a:ext cx="4176713" cy="3398838"/>
          </a:xfrm>
          <a:prstGeom prst="rect">
            <a:avLst/>
          </a:prstGeom>
          <a:ln>
            <a:noFill/>
          </a:ln>
          <a:effectLst>
            <a:outerShdw blurRad="292100" dist="139700" dir="2700000" algn="tl" rotWithShape="0">
              <a:srgbClr val="333333">
                <a:alpha val="65000"/>
              </a:srgbClr>
            </a:outerShdw>
          </a:effectLst>
        </p:spPr>
      </p:pic>
      <p:pic>
        <p:nvPicPr>
          <p:cNvPr id="8" name="Picture 7" descr="header_text_HVM_hr"/>
          <p:cNvPicPr>
            <a:picLocks noChangeAspect="1" noChangeArrowheads="1"/>
          </p:cNvPicPr>
          <p:nvPr/>
        </p:nvPicPr>
        <p:blipFill>
          <a:blip r:embed="rId5" cstate="print"/>
          <a:srcRect/>
          <a:stretch>
            <a:fillRect/>
          </a:stretch>
        </p:blipFill>
        <p:spPr bwMode="auto">
          <a:xfrm>
            <a:off x="8460432" y="-4875"/>
            <a:ext cx="683568" cy="769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7"/>
                                        </p:tgtEl>
                                        <p:attrNameLst>
                                          <p:attrName>style.visibility</p:attrName>
                                        </p:attrNameLst>
                                      </p:cBhvr>
                                      <p:to>
                                        <p:strVal val="visible"/>
                                      </p:to>
                                    </p:set>
                                    <p:animEffect transition="in" filter="fade">
                                      <p:cBhvr>
                                        <p:cTn id="7" dur="1000"/>
                                        <p:tgtEl>
                                          <p:spTgt spid="3481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4818">
                                            <p:txEl>
                                              <p:pRg st="0" end="0"/>
                                            </p:txEl>
                                          </p:spTgt>
                                        </p:tgtEl>
                                        <p:attrNameLst>
                                          <p:attrName>style.visibility</p:attrName>
                                        </p:attrNameLst>
                                      </p:cBhvr>
                                      <p:to>
                                        <p:strVal val="visible"/>
                                      </p:to>
                                    </p:set>
                                    <p:animEffect transition="in" filter="fade">
                                      <p:cBhvr>
                                        <p:cTn id="11" dur="1000"/>
                                        <p:tgtEl>
                                          <p:spTgt spid="34818">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4818">
                                            <p:txEl>
                                              <p:pRg st="2" end="2"/>
                                            </p:txEl>
                                          </p:spTgt>
                                        </p:tgtEl>
                                        <p:attrNameLst>
                                          <p:attrName>style.visibility</p:attrName>
                                        </p:attrNameLst>
                                      </p:cBhvr>
                                      <p:to>
                                        <p:strVal val="visible"/>
                                      </p:to>
                                    </p:set>
                                    <p:animEffect transition="in" filter="fade">
                                      <p:cBhvr>
                                        <p:cTn id="15" dur="1000"/>
                                        <p:tgtEl>
                                          <p:spTgt spid="34818">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4818">
                                            <p:txEl>
                                              <p:pRg st="4" end="4"/>
                                            </p:txEl>
                                          </p:spTgt>
                                        </p:tgtEl>
                                        <p:attrNameLst>
                                          <p:attrName>style.visibility</p:attrName>
                                        </p:attrNameLst>
                                      </p:cBhvr>
                                      <p:to>
                                        <p:strVal val="visible"/>
                                      </p:to>
                                    </p:set>
                                    <p:animEffect transition="in" filter="fade">
                                      <p:cBhvr>
                                        <p:cTn id="19" dur="1000"/>
                                        <p:tgtEl>
                                          <p:spTgt spid="34818">
                                            <p:txEl>
                                              <p:pRg st="4" end="4"/>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4822"/>
                                        </p:tgtEl>
                                        <p:attrNameLst>
                                          <p:attrName>style.visibility</p:attrName>
                                        </p:attrNameLst>
                                      </p:cBhvr>
                                      <p:to>
                                        <p:strVal val="visible"/>
                                      </p:to>
                                    </p:set>
                                    <p:animEffect transition="in" filter="fade">
                                      <p:cBhvr>
                                        <p:cTn id="23" dur="1000"/>
                                        <p:tgtEl>
                                          <p:spTgt spid="34822"/>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34823"/>
                                        </p:tgtEl>
                                        <p:attrNameLst>
                                          <p:attrName>style.visibility</p:attrName>
                                        </p:attrNameLst>
                                      </p:cBhvr>
                                      <p:to>
                                        <p:strVal val="visible"/>
                                      </p:to>
                                    </p:set>
                                    <p:animEffect transition="in" filter="fade">
                                      <p:cBhvr>
                                        <p:cTn id="27" dur="1000"/>
                                        <p:tgtEl>
                                          <p:spTgt spid="34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7" grpId="0"/>
      <p:bldP spid="3481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0" y="0"/>
            <a:ext cx="8783638" cy="1050925"/>
          </a:xfrm>
        </p:spPr>
        <p:txBody>
          <a:bodyPr/>
          <a:lstStyle/>
          <a:p>
            <a:pPr eaLnBrk="1" hangingPunct="1">
              <a:defRPr/>
            </a:pPr>
            <a:r>
              <a:rPr lang="hr-HR" sz="3200" dirty="0" smtClean="0">
                <a:solidFill>
                  <a:schemeClr val="bg2">
                    <a:lumMod val="75000"/>
                  </a:schemeClr>
                </a:solidFill>
                <a:latin typeface="Bookman Old Style" pitchFamily="18" charset="0"/>
              </a:rPr>
              <a:t>MDC Web site Home Page</a:t>
            </a:r>
            <a:endParaRPr lang="en-US" sz="3200" dirty="0" smtClean="0">
              <a:solidFill>
                <a:schemeClr val="bg2">
                  <a:lumMod val="75000"/>
                </a:schemeClr>
              </a:solidFill>
              <a:latin typeface="Bookman Old Style" pitchFamily="18" charset="0"/>
            </a:endParaRPr>
          </a:p>
        </p:txBody>
      </p:sp>
      <p:pic>
        <p:nvPicPr>
          <p:cNvPr id="38917" name="Picture 7"/>
          <p:cNvPicPr>
            <a:picLocks noGrp="1" noChangeAspect="1" noChangeArrowheads="1"/>
          </p:cNvPicPr>
          <p:nvPr>
            <p:ph type="body" idx="1"/>
          </p:nvPr>
        </p:nvPicPr>
        <p:blipFill>
          <a:blip r:embed="rId3" cstate="print"/>
          <a:srcRect/>
          <a:stretch>
            <a:fillRect/>
          </a:stretch>
        </p:blipFill>
        <p:spPr>
          <a:xfrm>
            <a:off x="468313" y="836613"/>
            <a:ext cx="6659562" cy="5473700"/>
          </a:xfrm>
          <a:effectLst>
            <a:outerShdw blurRad="292100" dist="139700" dir="2700000" algn="tl" rotWithShape="0">
              <a:srgbClr val="333333">
                <a:alpha val="65000"/>
              </a:srgbClr>
            </a:outerShdw>
          </a:effectLst>
        </p:spPr>
      </p:pic>
      <p:sp>
        <p:nvSpPr>
          <p:cNvPr id="38918" name="Oval 13"/>
          <p:cNvSpPr>
            <a:spLocks noChangeArrowheads="1"/>
          </p:cNvSpPr>
          <p:nvPr/>
        </p:nvSpPr>
        <p:spPr bwMode="auto">
          <a:xfrm>
            <a:off x="3851275" y="908050"/>
            <a:ext cx="1943100" cy="288925"/>
          </a:xfrm>
          <a:prstGeom prst="ellipse">
            <a:avLst/>
          </a:prstGeom>
          <a:noFill/>
          <a:ln w="38100">
            <a:solidFill>
              <a:srgbClr val="FF0000"/>
            </a:solidFill>
            <a:round/>
            <a:headEnd/>
            <a:tailEnd/>
          </a:ln>
        </p:spPr>
        <p:txBody>
          <a:bodyPr wrap="none" anchor="ctr"/>
          <a:lstStyle/>
          <a:p>
            <a:pPr algn="ctr"/>
            <a:endParaRPr lang="en-US">
              <a:solidFill>
                <a:srgbClr val="FF0000"/>
              </a:solidFill>
            </a:endParaRPr>
          </a:p>
        </p:txBody>
      </p:sp>
      <p:sp>
        <p:nvSpPr>
          <p:cNvPr id="38919" name="Oval 15"/>
          <p:cNvSpPr>
            <a:spLocks noChangeArrowheads="1"/>
          </p:cNvSpPr>
          <p:nvPr/>
        </p:nvSpPr>
        <p:spPr bwMode="auto">
          <a:xfrm>
            <a:off x="5292725" y="4437063"/>
            <a:ext cx="2159000" cy="504825"/>
          </a:xfrm>
          <a:prstGeom prst="ellipse">
            <a:avLst/>
          </a:prstGeom>
          <a:noFill/>
          <a:ln w="38100">
            <a:solidFill>
              <a:srgbClr val="FF0000"/>
            </a:solidFill>
            <a:round/>
            <a:headEnd/>
            <a:tailEnd/>
          </a:ln>
        </p:spPr>
        <p:txBody>
          <a:bodyPr wrap="none" anchor="ctr"/>
          <a:lstStyle/>
          <a:p>
            <a:endParaRPr lang="en-US"/>
          </a:p>
        </p:txBody>
      </p:sp>
      <p:sp>
        <p:nvSpPr>
          <p:cNvPr id="38920" name="Oval 17"/>
          <p:cNvSpPr>
            <a:spLocks noChangeArrowheads="1"/>
          </p:cNvSpPr>
          <p:nvPr/>
        </p:nvSpPr>
        <p:spPr bwMode="auto">
          <a:xfrm>
            <a:off x="5292725" y="4940300"/>
            <a:ext cx="2159000" cy="504825"/>
          </a:xfrm>
          <a:prstGeom prst="ellipse">
            <a:avLst/>
          </a:prstGeom>
          <a:noFill/>
          <a:ln w="38100">
            <a:solidFill>
              <a:srgbClr val="FF0000"/>
            </a:solidFill>
            <a:round/>
            <a:headEnd/>
            <a:tailEnd/>
          </a:ln>
        </p:spPr>
        <p:txBody>
          <a:bodyPr wrap="none" anchor="ctr"/>
          <a:lstStyle/>
          <a:p>
            <a:endParaRPr lang="en-US"/>
          </a:p>
        </p:txBody>
      </p:sp>
      <p:sp>
        <p:nvSpPr>
          <p:cNvPr id="38921" name="Oval 18"/>
          <p:cNvSpPr>
            <a:spLocks noChangeArrowheads="1"/>
          </p:cNvSpPr>
          <p:nvPr/>
        </p:nvSpPr>
        <p:spPr bwMode="auto">
          <a:xfrm>
            <a:off x="5292725" y="2924175"/>
            <a:ext cx="2195513" cy="504825"/>
          </a:xfrm>
          <a:prstGeom prst="ellipse">
            <a:avLst/>
          </a:prstGeom>
          <a:noFill/>
          <a:ln w="38100">
            <a:solidFill>
              <a:srgbClr val="FF0000"/>
            </a:solidFill>
            <a:round/>
            <a:headEnd/>
            <a:tailEnd/>
          </a:ln>
        </p:spPr>
        <p:txBody>
          <a:bodyPr wrap="none" anchor="ctr"/>
          <a:lstStyle/>
          <a:p>
            <a:endParaRPr lang="en-US"/>
          </a:p>
        </p:txBody>
      </p:sp>
      <p:sp>
        <p:nvSpPr>
          <p:cNvPr id="38922" name="Rectangle 19"/>
          <p:cNvSpPr>
            <a:spLocks noChangeArrowheads="1"/>
          </p:cNvSpPr>
          <p:nvPr/>
        </p:nvSpPr>
        <p:spPr bwMode="auto">
          <a:xfrm>
            <a:off x="7380288" y="1484313"/>
            <a:ext cx="1800225" cy="1190625"/>
          </a:xfrm>
          <a:prstGeom prst="rect">
            <a:avLst/>
          </a:prstGeom>
          <a:noFill/>
          <a:ln w="9525">
            <a:noFill/>
            <a:miter lim="800000"/>
            <a:headEnd/>
            <a:tailEnd/>
          </a:ln>
        </p:spPr>
        <p:txBody>
          <a:bodyPr>
            <a:spAutoFit/>
          </a:bodyPr>
          <a:lstStyle/>
          <a:p>
            <a:pPr>
              <a:defRPr/>
            </a:pPr>
            <a:r>
              <a:rPr lang="hr-HR" dirty="0">
                <a:solidFill>
                  <a:schemeClr val="bg2">
                    <a:lumMod val="75000"/>
                  </a:schemeClr>
                </a:solidFill>
                <a:latin typeface="Bookman Old Style" pitchFamily="18" charset="0"/>
              </a:rPr>
              <a:t>Entering points to the HVM</a:t>
            </a:r>
          </a:p>
          <a:p>
            <a:pPr>
              <a:defRPr/>
            </a:pPr>
            <a:r>
              <a:rPr lang="hr-HR" dirty="0">
                <a:solidFill>
                  <a:schemeClr val="bg2">
                    <a:lumMod val="75000"/>
                  </a:schemeClr>
                </a:solidFill>
                <a:latin typeface="Bookman Old Style" pitchFamily="18" charset="0"/>
              </a:rPr>
              <a:t>site </a:t>
            </a:r>
            <a:endParaRPr lang="en-US" dirty="0">
              <a:solidFill>
                <a:schemeClr val="bg2">
                  <a:lumMod val="75000"/>
                </a:schemeClr>
              </a:solidFill>
              <a:latin typeface="Bookman Old Style" pitchFamily="18" charset="0"/>
            </a:endParaRPr>
          </a:p>
        </p:txBody>
      </p:sp>
      <p:pic>
        <p:nvPicPr>
          <p:cNvPr id="11" name="Picture 10" descr="header_text_HVM_hr"/>
          <p:cNvPicPr>
            <a:picLocks noChangeAspect="1" noChangeArrowheads="1"/>
          </p:cNvPicPr>
          <p:nvPr/>
        </p:nvPicPr>
        <p:blipFill>
          <a:blip r:embed="rId4" cstate="print"/>
          <a:srcRect/>
          <a:stretch>
            <a:fillRect/>
          </a:stretch>
        </p:blipFill>
        <p:spPr bwMode="auto">
          <a:xfrm>
            <a:off x="8460432" y="-4875"/>
            <a:ext cx="683568" cy="769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3"/>
                                        </p:tgtEl>
                                        <p:attrNameLst>
                                          <p:attrName>style.visibility</p:attrName>
                                        </p:attrNameLst>
                                      </p:cBhvr>
                                      <p:to>
                                        <p:strVal val="visible"/>
                                      </p:to>
                                    </p:set>
                                    <p:animEffect transition="in" filter="fade">
                                      <p:cBhvr>
                                        <p:cTn id="7" dur="1000"/>
                                        <p:tgtEl>
                                          <p:spTgt spid="3891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8917"/>
                                        </p:tgtEl>
                                        <p:attrNameLst>
                                          <p:attrName>style.visibility</p:attrName>
                                        </p:attrNameLst>
                                      </p:cBhvr>
                                      <p:to>
                                        <p:strVal val="visible"/>
                                      </p:to>
                                    </p:set>
                                    <p:animEffect transition="in" filter="fade">
                                      <p:cBhvr>
                                        <p:cTn id="11" dur="1000"/>
                                        <p:tgtEl>
                                          <p:spTgt spid="3891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8922"/>
                                        </p:tgtEl>
                                        <p:attrNameLst>
                                          <p:attrName>style.visibility</p:attrName>
                                        </p:attrNameLst>
                                      </p:cBhvr>
                                      <p:to>
                                        <p:strVal val="visible"/>
                                      </p:to>
                                    </p:set>
                                    <p:animEffect transition="in" filter="fade">
                                      <p:cBhvr>
                                        <p:cTn id="15" dur="1000"/>
                                        <p:tgtEl>
                                          <p:spTgt spid="38922"/>
                                        </p:tgtEl>
                                      </p:cBhvr>
                                    </p:animEffect>
                                  </p:childTnLst>
                                </p:cTn>
                              </p:par>
                            </p:childTnLst>
                          </p:cTn>
                        </p:par>
                        <p:par>
                          <p:cTn id="16" fill="hold">
                            <p:stCondLst>
                              <p:cond delay="3000"/>
                            </p:stCondLst>
                            <p:childTnLst>
                              <p:par>
                                <p:cTn id="17" presetID="53" presetClass="entr" presetSubtype="0" fill="hold" grpId="0" nodeType="afterEffect">
                                  <p:stCondLst>
                                    <p:cond delay="0"/>
                                  </p:stCondLst>
                                  <p:childTnLst>
                                    <p:set>
                                      <p:cBhvr>
                                        <p:cTn id="18" dur="1" fill="hold">
                                          <p:stCondLst>
                                            <p:cond delay="0"/>
                                          </p:stCondLst>
                                        </p:cTn>
                                        <p:tgtEl>
                                          <p:spTgt spid="38918"/>
                                        </p:tgtEl>
                                        <p:attrNameLst>
                                          <p:attrName>style.visibility</p:attrName>
                                        </p:attrNameLst>
                                      </p:cBhvr>
                                      <p:to>
                                        <p:strVal val="visible"/>
                                      </p:to>
                                    </p:set>
                                    <p:anim calcmode="lin" valueType="num">
                                      <p:cBhvr>
                                        <p:cTn id="19" dur="1000" fill="hold"/>
                                        <p:tgtEl>
                                          <p:spTgt spid="38918"/>
                                        </p:tgtEl>
                                        <p:attrNameLst>
                                          <p:attrName>ppt_w</p:attrName>
                                        </p:attrNameLst>
                                      </p:cBhvr>
                                      <p:tavLst>
                                        <p:tav tm="0">
                                          <p:val>
                                            <p:fltVal val="0"/>
                                          </p:val>
                                        </p:tav>
                                        <p:tav tm="100000">
                                          <p:val>
                                            <p:strVal val="#ppt_w"/>
                                          </p:val>
                                        </p:tav>
                                      </p:tavLst>
                                    </p:anim>
                                    <p:anim calcmode="lin" valueType="num">
                                      <p:cBhvr>
                                        <p:cTn id="20" dur="1000" fill="hold"/>
                                        <p:tgtEl>
                                          <p:spTgt spid="38918"/>
                                        </p:tgtEl>
                                        <p:attrNameLst>
                                          <p:attrName>ppt_h</p:attrName>
                                        </p:attrNameLst>
                                      </p:cBhvr>
                                      <p:tavLst>
                                        <p:tav tm="0">
                                          <p:val>
                                            <p:fltVal val="0"/>
                                          </p:val>
                                        </p:tav>
                                        <p:tav tm="100000">
                                          <p:val>
                                            <p:strVal val="#ppt_h"/>
                                          </p:val>
                                        </p:tav>
                                      </p:tavLst>
                                    </p:anim>
                                    <p:animEffect transition="in" filter="fade">
                                      <p:cBhvr>
                                        <p:cTn id="21" dur="1000"/>
                                        <p:tgtEl>
                                          <p:spTgt spid="38918"/>
                                        </p:tgtEl>
                                      </p:cBhvr>
                                    </p:animEffect>
                                  </p:childTnLst>
                                </p:cTn>
                              </p:par>
                            </p:childTnLst>
                          </p:cTn>
                        </p:par>
                        <p:par>
                          <p:cTn id="22" fill="hold">
                            <p:stCondLst>
                              <p:cond delay="4000"/>
                            </p:stCondLst>
                            <p:childTnLst>
                              <p:par>
                                <p:cTn id="23" presetID="53" presetClass="entr" presetSubtype="0" fill="hold" grpId="1" nodeType="afterEffect">
                                  <p:stCondLst>
                                    <p:cond delay="0"/>
                                  </p:stCondLst>
                                  <p:childTnLst>
                                    <p:set>
                                      <p:cBhvr>
                                        <p:cTn id="24" dur="1" fill="hold">
                                          <p:stCondLst>
                                            <p:cond delay="0"/>
                                          </p:stCondLst>
                                        </p:cTn>
                                        <p:tgtEl>
                                          <p:spTgt spid="38921"/>
                                        </p:tgtEl>
                                        <p:attrNameLst>
                                          <p:attrName>style.visibility</p:attrName>
                                        </p:attrNameLst>
                                      </p:cBhvr>
                                      <p:to>
                                        <p:strVal val="visible"/>
                                      </p:to>
                                    </p:set>
                                    <p:anim calcmode="lin" valueType="num">
                                      <p:cBhvr>
                                        <p:cTn id="25" dur="1000" fill="hold"/>
                                        <p:tgtEl>
                                          <p:spTgt spid="38921"/>
                                        </p:tgtEl>
                                        <p:attrNameLst>
                                          <p:attrName>ppt_w</p:attrName>
                                        </p:attrNameLst>
                                      </p:cBhvr>
                                      <p:tavLst>
                                        <p:tav tm="0">
                                          <p:val>
                                            <p:fltVal val="0"/>
                                          </p:val>
                                        </p:tav>
                                        <p:tav tm="100000">
                                          <p:val>
                                            <p:strVal val="#ppt_w"/>
                                          </p:val>
                                        </p:tav>
                                      </p:tavLst>
                                    </p:anim>
                                    <p:anim calcmode="lin" valueType="num">
                                      <p:cBhvr>
                                        <p:cTn id="26" dur="1000" fill="hold"/>
                                        <p:tgtEl>
                                          <p:spTgt spid="38921"/>
                                        </p:tgtEl>
                                        <p:attrNameLst>
                                          <p:attrName>ppt_h</p:attrName>
                                        </p:attrNameLst>
                                      </p:cBhvr>
                                      <p:tavLst>
                                        <p:tav tm="0">
                                          <p:val>
                                            <p:fltVal val="0"/>
                                          </p:val>
                                        </p:tav>
                                        <p:tav tm="100000">
                                          <p:val>
                                            <p:strVal val="#ppt_h"/>
                                          </p:val>
                                        </p:tav>
                                      </p:tavLst>
                                    </p:anim>
                                    <p:animEffect transition="in" filter="fade">
                                      <p:cBhvr>
                                        <p:cTn id="27" dur="1000"/>
                                        <p:tgtEl>
                                          <p:spTgt spid="38921"/>
                                        </p:tgtEl>
                                      </p:cBhvr>
                                    </p:animEffect>
                                  </p:childTnLst>
                                </p:cTn>
                              </p:par>
                            </p:childTnLst>
                          </p:cTn>
                        </p:par>
                        <p:par>
                          <p:cTn id="28" fill="hold">
                            <p:stCondLst>
                              <p:cond delay="5000"/>
                            </p:stCondLst>
                            <p:childTnLst>
                              <p:par>
                                <p:cTn id="29" presetID="53" presetClass="entr" presetSubtype="0" fill="hold" grpId="1" nodeType="afterEffect">
                                  <p:stCondLst>
                                    <p:cond delay="0"/>
                                  </p:stCondLst>
                                  <p:childTnLst>
                                    <p:set>
                                      <p:cBhvr>
                                        <p:cTn id="30" dur="1" fill="hold">
                                          <p:stCondLst>
                                            <p:cond delay="0"/>
                                          </p:stCondLst>
                                        </p:cTn>
                                        <p:tgtEl>
                                          <p:spTgt spid="38919"/>
                                        </p:tgtEl>
                                        <p:attrNameLst>
                                          <p:attrName>style.visibility</p:attrName>
                                        </p:attrNameLst>
                                      </p:cBhvr>
                                      <p:to>
                                        <p:strVal val="visible"/>
                                      </p:to>
                                    </p:set>
                                    <p:anim calcmode="lin" valueType="num">
                                      <p:cBhvr>
                                        <p:cTn id="31" dur="1000" fill="hold"/>
                                        <p:tgtEl>
                                          <p:spTgt spid="38919"/>
                                        </p:tgtEl>
                                        <p:attrNameLst>
                                          <p:attrName>ppt_w</p:attrName>
                                        </p:attrNameLst>
                                      </p:cBhvr>
                                      <p:tavLst>
                                        <p:tav tm="0">
                                          <p:val>
                                            <p:fltVal val="0"/>
                                          </p:val>
                                        </p:tav>
                                        <p:tav tm="100000">
                                          <p:val>
                                            <p:strVal val="#ppt_w"/>
                                          </p:val>
                                        </p:tav>
                                      </p:tavLst>
                                    </p:anim>
                                    <p:anim calcmode="lin" valueType="num">
                                      <p:cBhvr>
                                        <p:cTn id="32" dur="1000" fill="hold"/>
                                        <p:tgtEl>
                                          <p:spTgt spid="38919"/>
                                        </p:tgtEl>
                                        <p:attrNameLst>
                                          <p:attrName>ppt_h</p:attrName>
                                        </p:attrNameLst>
                                      </p:cBhvr>
                                      <p:tavLst>
                                        <p:tav tm="0">
                                          <p:val>
                                            <p:fltVal val="0"/>
                                          </p:val>
                                        </p:tav>
                                        <p:tav tm="100000">
                                          <p:val>
                                            <p:strVal val="#ppt_h"/>
                                          </p:val>
                                        </p:tav>
                                      </p:tavLst>
                                    </p:anim>
                                    <p:animEffect transition="in" filter="fade">
                                      <p:cBhvr>
                                        <p:cTn id="33" dur="1000"/>
                                        <p:tgtEl>
                                          <p:spTgt spid="38919"/>
                                        </p:tgtEl>
                                      </p:cBhvr>
                                    </p:animEffect>
                                  </p:childTnLst>
                                </p:cTn>
                              </p:par>
                            </p:childTnLst>
                          </p:cTn>
                        </p:par>
                        <p:par>
                          <p:cTn id="34" fill="hold">
                            <p:stCondLst>
                              <p:cond delay="6000"/>
                            </p:stCondLst>
                            <p:childTnLst>
                              <p:par>
                                <p:cTn id="35" presetID="53" presetClass="entr" presetSubtype="0" fill="hold" grpId="1" nodeType="afterEffect">
                                  <p:stCondLst>
                                    <p:cond delay="0"/>
                                  </p:stCondLst>
                                  <p:childTnLst>
                                    <p:set>
                                      <p:cBhvr>
                                        <p:cTn id="36" dur="1" fill="hold">
                                          <p:stCondLst>
                                            <p:cond delay="0"/>
                                          </p:stCondLst>
                                        </p:cTn>
                                        <p:tgtEl>
                                          <p:spTgt spid="38920"/>
                                        </p:tgtEl>
                                        <p:attrNameLst>
                                          <p:attrName>style.visibility</p:attrName>
                                        </p:attrNameLst>
                                      </p:cBhvr>
                                      <p:to>
                                        <p:strVal val="visible"/>
                                      </p:to>
                                    </p:set>
                                    <p:anim calcmode="lin" valueType="num">
                                      <p:cBhvr>
                                        <p:cTn id="37" dur="1000" fill="hold"/>
                                        <p:tgtEl>
                                          <p:spTgt spid="38920"/>
                                        </p:tgtEl>
                                        <p:attrNameLst>
                                          <p:attrName>ppt_w</p:attrName>
                                        </p:attrNameLst>
                                      </p:cBhvr>
                                      <p:tavLst>
                                        <p:tav tm="0">
                                          <p:val>
                                            <p:fltVal val="0"/>
                                          </p:val>
                                        </p:tav>
                                        <p:tav tm="100000">
                                          <p:val>
                                            <p:strVal val="#ppt_w"/>
                                          </p:val>
                                        </p:tav>
                                      </p:tavLst>
                                    </p:anim>
                                    <p:anim calcmode="lin" valueType="num">
                                      <p:cBhvr>
                                        <p:cTn id="38" dur="1000" fill="hold"/>
                                        <p:tgtEl>
                                          <p:spTgt spid="38920"/>
                                        </p:tgtEl>
                                        <p:attrNameLst>
                                          <p:attrName>ppt_h</p:attrName>
                                        </p:attrNameLst>
                                      </p:cBhvr>
                                      <p:tavLst>
                                        <p:tav tm="0">
                                          <p:val>
                                            <p:fltVal val="0"/>
                                          </p:val>
                                        </p:tav>
                                        <p:tav tm="100000">
                                          <p:val>
                                            <p:strVal val="#ppt_h"/>
                                          </p:val>
                                        </p:tav>
                                      </p:tavLst>
                                    </p:anim>
                                    <p:animEffect transition="in" filter="fade">
                                      <p:cBhvr>
                                        <p:cTn id="39" dur="1000"/>
                                        <p:tgtEl>
                                          <p:spTgt spid="38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3" grpId="0"/>
      <p:bldP spid="38918" grpId="0" animBg="1"/>
      <p:bldP spid="38919" grpId="1" animBg="1"/>
      <p:bldP spid="38920" grpId="1" animBg="1"/>
      <p:bldP spid="38921" grpId="1" animBg="1"/>
      <p:bldP spid="38922"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1872</TotalTime>
  <Words>1810</Words>
  <Application>Microsoft Office PowerPoint</Application>
  <PresentationFormat>On-screen Show (4:3)</PresentationFormat>
  <Paragraphs>329</Paragraphs>
  <Slides>45</Slides>
  <Notes>31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Default Design</vt:lpstr>
      <vt:lpstr>Slide 1</vt:lpstr>
      <vt:lpstr>Slide 2</vt:lpstr>
      <vt:lpstr>Slide 3</vt:lpstr>
      <vt:lpstr>Project Croatian Virtual Museums (HVM) http://www.mdc.hr/muzeji.aspx</vt:lpstr>
      <vt:lpstr>Starting points</vt:lpstr>
      <vt:lpstr>1st phase (2008)</vt:lpstr>
      <vt:lpstr>2nd phase (2009) </vt:lpstr>
      <vt:lpstr>Design</vt:lpstr>
      <vt:lpstr>MDC Web site Home Page</vt:lpstr>
      <vt:lpstr>HVM Home Page</vt:lpstr>
      <vt:lpstr>Slide 11</vt:lpstr>
      <vt:lpstr>Museum profile page</vt:lpstr>
      <vt:lpstr>Slide 13</vt:lpstr>
      <vt:lpstr>Slide 14</vt:lpstr>
      <vt:lpstr>Slide 15</vt:lpstr>
      <vt:lpstr>Slide 16</vt:lpstr>
      <vt:lpstr>Slide 17</vt:lpstr>
      <vt:lpstr>Slide 18</vt:lpstr>
      <vt:lpstr>Slide 19</vt:lpstr>
      <vt:lpstr>Search of collections</vt:lpstr>
      <vt:lpstr>Search of collections - result</vt:lpstr>
      <vt:lpstr>Digital collections - selection</vt:lpstr>
      <vt:lpstr>Slide 23</vt:lpstr>
      <vt:lpstr>Slide 24</vt:lpstr>
      <vt:lpstr>Slide 25</vt:lpstr>
      <vt:lpstr>Slide 26</vt:lpstr>
      <vt:lpstr>Slide 27</vt:lpstr>
      <vt:lpstr>Slide 28</vt:lpstr>
      <vt:lpstr>www.mdc.hr</vt:lpstr>
      <vt:lpstr>www.mdc.hr</vt:lpstr>
      <vt:lpstr>muzEJ!</vt:lpstr>
      <vt:lpstr>muzEJ!</vt:lpstr>
      <vt:lpstr>muzEJ!</vt:lpstr>
      <vt:lpstr>muzEJ!</vt:lpstr>
      <vt:lpstr>muzEJ!</vt:lpstr>
      <vt:lpstr>muzEJ!</vt:lpstr>
      <vt:lpstr>muzEJ!</vt:lpstr>
      <vt:lpstr>Online baze MDC-a</vt:lpstr>
      <vt:lpstr>Online baze MDC-a</vt:lpstr>
      <vt:lpstr>Online baze MDC-a</vt:lpstr>
      <vt:lpstr>Kalendar događanja</vt:lpstr>
      <vt:lpstr>muzEJ!</vt:lpstr>
      <vt:lpstr>muzEJ!</vt:lpstr>
      <vt:lpstr>muzEJ!</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6/45MDC1</dc:creator>
  <cp:lastModifiedBy>-</cp:lastModifiedBy>
  <cp:revision>209</cp:revision>
  <dcterms:created xsi:type="dcterms:W3CDTF">2009-09-09T21:38:21Z</dcterms:created>
  <dcterms:modified xsi:type="dcterms:W3CDTF">2011-05-16T13:23:27Z</dcterms:modified>
</cp:coreProperties>
</file>